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tags/tag8.xml" ContentType="application/vnd.openxmlformats-officedocument.presentationml.tags+xml"/>
  <Override PartName="/ppt/slides/slide36.xml" ContentType="application/vnd.openxmlformats-officedocument.presentationml.slid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tags/tag49.xml" ContentType="application/vnd.openxmlformats-officedocument.presentationml.tags+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tags/tag38.xml" ContentType="application/vnd.openxmlformats-officedocument.presentationml.tags+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notesSlides/notesSlide23.xml" ContentType="application/vnd.openxmlformats-officedocument.presentationml.notesSlide+xml"/>
  <Override PartName="/ppt/tags/tag45.xml" ContentType="application/vnd.openxmlformats-officedocument.presentationml.tags+xml"/>
  <Override PartName="/ppt/notesSlides/notesSlide41.xml" ContentType="application/vnd.openxmlformats-officedocument.presentationml.notesSlide+xml"/>
  <Override PartName="/ppt/notesSlides/notesSlide52.xml" ContentType="application/vnd.openxmlformats-officedocument.presentationml.notesSlide+xml"/>
  <Override PartName="/docProps/custom.xml" ContentType="application/vnd.openxmlformats-officedocument.custom-properties+xml"/>
  <Override PartName="/ppt/notesSlides/notesSlide12.xml" ContentType="application/vnd.openxmlformats-officedocument.presentationml.notesSlide+xml"/>
  <Override PartName="/ppt/tags/tag34.xml" ContentType="application/vnd.openxmlformats-officedocument.presentationml.tags+xml"/>
  <Override PartName="/ppt/notesSlides/notesSlide30.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23.xml" ContentType="application/vnd.openxmlformats-officedocument.presentationml.tags+xml"/>
  <Override PartName="/ppt/diagrams/layout1.xml" ContentType="application/vnd.openxmlformats-officedocument.drawingml.diagramLayout+xml"/>
  <Override PartName="/ppt/tags/tag41.xml" ContentType="application/vnd.openxmlformats-officedocument.presentationml.tags+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tags/tag30.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tags/tag39.xml" ContentType="application/vnd.openxmlformats-officedocument.presentationml.tags+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slideLayouts/slideLayout14.xml" ContentType="application/vnd.openxmlformats-officedocument.presentationml.slideLayout+xml"/>
  <Override PartName="/ppt/tags/tag1.xml" ContentType="application/vnd.openxmlformats-officedocument.presentationml.tags+xml"/>
  <Override PartName="/ppt/tags/tag28.xml" ContentType="application/vnd.openxmlformats-officedocument.presentationml.tags+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tags/tag17.xml" ContentType="application/vnd.openxmlformats-officedocument.presentationml.tags+xml"/>
  <Override PartName="/ppt/notesSlides/notesSlide13.xml" ContentType="application/vnd.openxmlformats-officedocument.presentationml.notesSlide+xml"/>
  <Override PartName="/ppt/tags/tag35.xml" ContentType="application/vnd.openxmlformats-officedocument.presentationml.tags+xml"/>
  <Override PartName="/ppt/tags/tag46.xml" ContentType="application/vnd.openxmlformats-officedocument.presentationml.tags+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tags/tag24.xml" ContentType="application/vnd.openxmlformats-officedocument.presentationml.tags+xml"/>
  <Override PartName="/ppt/notesSlides/notesSlide20.xml" ContentType="application/vnd.openxmlformats-officedocument.presentationml.notesSlide+xml"/>
  <Default Extension="gif" ContentType="image/gif"/>
  <Override PartName="/ppt/notesSlides/notesSlide31.xml" ContentType="application/vnd.openxmlformats-officedocument.presentationml.notesSlide+xml"/>
  <Override PartName="/ppt/tags/tag13.xml" ContentType="application/vnd.openxmlformats-officedocument.presentationml.tags+xml"/>
  <Override PartName="/ppt/tags/tag31.xml" ContentType="application/vnd.openxmlformats-officedocument.presentationml.tags+xml"/>
  <Override PartName="/ppt/tags/tag42.xml" ContentType="application/vnd.openxmlformats-officedocument.presentationml.tags+xml"/>
  <Override PartName="/ppt/slides/slide49.xml" ContentType="application/vnd.openxmlformats-officedocument.presentationml.slide+xml"/>
  <Override PartName="/ppt/notesSlides/notesSlide4.xml" ContentType="application/vnd.openxmlformats-officedocument.presentationml.notesSlide+xml"/>
  <Override PartName="/ppt/tags/tag20.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Layouts/slideLayout15.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tags/tag29.xml" ContentType="application/vnd.openxmlformats-officedocument.presentationml.tags+xml"/>
  <Override PartName="/ppt/notesSlides/notesSlide25.xml" ContentType="application/vnd.openxmlformats-officedocument.presentationml.notesSlide+xml"/>
  <Override PartName="/ppt/tags/tag47.xml" ContentType="application/vnd.openxmlformats-officedocument.presentationml.tags+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tags/tag18.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notesSlides/notesSlide32.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ppt/tags/tag43.xml" ContentType="application/vnd.openxmlformats-officedocument.presentationml.tags+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tags/tag32.xml" ContentType="application/vnd.openxmlformats-officedocument.presentationml.tags+xml"/>
  <Override PartName="/ppt/tags/tag50.xml" ContentType="application/vnd.openxmlformats-officedocument.presentationml.tags+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tags/tag10.xml" ContentType="application/vnd.openxmlformats-officedocument.presentationml.tags+xml"/>
  <Override PartName="/ppt/notesSlides/notesSlide5.xml" ContentType="application/vnd.openxmlformats-officedocument.presentationml.notesSlide+xml"/>
  <Override PartName="/ppt/tags/tag21.xml" ContentType="application/vnd.openxmlformats-officedocument.presentationml.tags+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Override PartName="/ppt/tags/tag7.xml" ContentType="application/vnd.openxmlformats-officedocument.presentationml.tags+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diagrams/drawing1.xml" ContentType="application/vnd.ms-office.drawingml.diagramDrawing+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Default Extension="jpeg" ContentType="image/jpeg"/>
  <Override PartName="/ppt/tags/tag3.xml" ContentType="application/vnd.openxmlformats-officedocument.presentationml.tags+xml"/>
  <Override PartName="/ppt/diagrams/quickStyle1.xml" ContentType="application/vnd.openxmlformats-officedocument.drawingml.diagramStyle+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tags/tag19.xml" ContentType="application/vnd.openxmlformats-officedocument.presentationml.tags+xml"/>
  <Override PartName="/ppt/notesSlides/notesSlide15.xml" ContentType="application/vnd.openxmlformats-officedocument.presentationml.notesSlide+xml"/>
  <Override PartName="/ppt/tags/tag37.xml" ContentType="application/vnd.openxmlformats-officedocument.presentationml.tags+xml"/>
  <Override PartName="/ppt/notesSlides/notesSlide26.xml" ContentType="application/vnd.openxmlformats-officedocument.presentationml.notesSlide+xml"/>
  <Override PartName="/ppt/tags/tag48.xml" ContentType="application/vnd.openxmlformats-officedocument.presentationml.tags+xml"/>
  <Override PartName="/ppt/notesSlides/notesSlide44.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tags/tag26.xml" ContentType="application/vnd.openxmlformats-officedocument.presentationml.tags+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33.xml" ContentType="application/vnd.openxmlformats-officedocument.presentationml.tags+xml"/>
  <Override PartName="/ppt/tags/tag44.xml" ContentType="application/vnd.openxmlformats-officedocument.presentationml.tags+xml"/>
  <Override PartName="/ppt/notesSlides/notesSlide40.xml" ContentType="application/vnd.openxmlformats-officedocument.presentationml.notesSlide+xml"/>
  <Override PartName="/ppt/notesSlides/notesSlide6.xml" ContentType="application/vnd.openxmlformats-officedocument.presentationml.notesSlide+xml"/>
  <Override PartName="/ppt/tags/tag22.xml" ContentType="application/vnd.openxmlformats-officedocument.presentationml.tags+xml"/>
  <Override PartName="/ppt/tags/tag40.xml" ContentType="application/vnd.openxmlformats-officedocument.presentationml.tags+xml"/>
  <Override PartName="/ppt/tags/tag51.xml" ContentType="application/vnd.openxmlformats-officedocument.presentationml.tags+xml"/>
  <Override PartName="/ppt/slides/slide8.xml" ContentType="application/vnd.openxmlformats-officedocument.presentationml.slide+xml"/>
  <Override PartName="/ppt/tags/tag11.xml" ContentType="application/vnd.openxmlformats-officedocument.presentationml.tags+xml"/>
  <Override PartName="/ppt/diagrams/data1.xml" ContentType="application/vnd.openxmlformats-officedocument.drawingml.diagramData+xml"/>
  <Override PartName="/ppt/slides/slide29.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slides/slide43.xml" ContentType="application/vnd.openxmlformats-officedocument.presentationml.slide+xml"/>
  <Override PartName="/ppt/theme/theme1.xml" ContentType="application/vnd.openxmlformats-officedocument.theme+xml"/>
  <Override PartName="/ppt/notesSlides/notesSlide4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0"/>
  </p:notesMasterIdLst>
  <p:sldIdLst>
    <p:sldId id="349" r:id="rId2"/>
    <p:sldId id="350" r:id="rId3"/>
    <p:sldId id="351" r:id="rId4"/>
    <p:sldId id="985" r:id="rId5"/>
    <p:sldId id="986" r:id="rId6"/>
    <p:sldId id="987" r:id="rId7"/>
    <p:sldId id="988" r:id="rId8"/>
    <p:sldId id="989" r:id="rId9"/>
    <p:sldId id="917" r:id="rId10"/>
    <p:sldId id="976" r:id="rId11"/>
    <p:sldId id="977" r:id="rId12"/>
    <p:sldId id="978" r:id="rId13"/>
    <p:sldId id="990" r:id="rId14"/>
    <p:sldId id="980" r:id="rId15"/>
    <p:sldId id="981" r:id="rId16"/>
    <p:sldId id="982" r:id="rId17"/>
    <p:sldId id="983" r:id="rId18"/>
    <p:sldId id="984" r:id="rId19"/>
    <p:sldId id="366" r:id="rId20"/>
    <p:sldId id="367" r:id="rId21"/>
    <p:sldId id="368" r:id="rId22"/>
    <p:sldId id="369" r:id="rId23"/>
    <p:sldId id="370" r:id="rId24"/>
    <p:sldId id="992" r:id="rId25"/>
    <p:sldId id="371" r:id="rId26"/>
    <p:sldId id="376" r:id="rId27"/>
    <p:sldId id="377" r:id="rId28"/>
    <p:sldId id="993" r:id="rId29"/>
    <p:sldId id="378" r:id="rId30"/>
    <p:sldId id="994" r:id="rId31"/>
    <p:sldId id="379" r:id="rId32"/>
    <p:sldId id="380" r:id="rId33"/>
    <p:sldId id="381" r:id="rId34"/>
    <p:sldId id="372" r:id="rId35"/>
    <p:sldId id="409" r:id="rId36"/>
    <p:sldId id="410" r:id="rId37"/>
    <p:sldId id="411" r:id="rId38"/>
    <p:sldId id="922" r:id="rId39"/>
    <p:sldId id="926" r:id="rId40"/>
    <p:sldId id="927" r:id="rId41"/>
    <p:sldId id="928" r:id="rId42"/>
    <p:sldId id="382" r:id="rId43"/>
    <p:sldId id="383" r:id="rId44"/>
    <p:sldId id="384" r:id="rId45"/>
    <p:sldId id="385" r:id="rId46"/>
    <p:sldId id="995" r:id="rId47"/>
    <p:sldId id="395" r:id="rId48"/>
    <p:sldId id="397" r:id="rId49"/>
    <p:sldId id="396" r:id="rId50"/>
    <p:sldId id="399" r:id="rId51"/>
    <p:sldId id="929" r:id="rId52"/>
    <p:sldId id="930" r:id="rId53"/>
    <p:sldId id="931" r:id="rId54"/>
    <p:sldId id="386" r:id="rId55"/>
    <p:sldId id="937" r:id="rId56"/>
    <p:sldId id="938" r:id="rId57"/>
    <p:sldId id="939" r:id="rId58"/>
    <p:sldId id="996" r:id="rId59"/>
    <p:sldId id="997" r:id="rId60"/>
    <p:sldId id="998" r:id="rId61"/>
    <p:sldId id="999" r:id="rId62"/>
    <p:sldId id="1000" r:id="rId63"/>
    <p:sldId id="1001" r:id="rId64"/>
    <p:sldId id="1002" r:id="rId65"/>
    <p:sldId id="1003" r:id="rId66"/>
    <p:sldId id="1004" r:id="rId67"/>
    <p:sldId id="1005" r:id="rId68"/>
    <p:sldId id="1006" r:id="rId69"/>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D3D5"/>
    <a:srgbClr val="496F2D"/>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7156" autoAdjust="0"/>
    <p:restoredTop sz="91429"/>
  </p:normalViewPr>
  <p:slideViewPr>
    <p:cSldViewPr snapToGrid="0" showGuides="1">
      <p:cViewPr varScale="1">
        <p:scale>
          <a:sx n="54" d="100"/>
          <a:sy n="54" d="100"/>
        </p:scale>
        <p:origin x="-102" y="-306"/>
      </p:cViewPr>
      <p:guideLst>
        <p:guide orient="horz" pos="2160"/>
        <p:guide pos="3837"/>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0_1#2">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CB9BF330-D480-9747-83B9-18EBDFA829F9}" type="doc">
      <dgm:prSet loTypeId="urn:microsoft.com/office/officeart/2005/8/layout/vList3#2" loCatId="" qsTypeId="urn:microsoft.com/office/officeart/2005/8/quickstyle/simple4#2" qsCatId="simple" csTypeId="urn:microsoft.com/office/officeart/2005/8/colors/accent0_1#2" csCatId="mainScheme" phldr="1"/>
      <dgm:spPr/>
      <dgm:t>
        <a:bodyPr/>
        <a:lstStyle/>
        <a:p>
          <a:endParaRPr lang="zh-CN" altLang="en-US"/>
        </a:p>
      </dgm:t>
    </dgm:pt>
    <dgm:pt modelId="{4F21EA1A-E863-624C-A325-03D1518D585C}">
      <dgm:prSet phldrT="[文本]" custT="1"/>
      <dgm:spPr/>
      <dgm:t>
        <a:bodyPr/>
        <a:lstStyle/>
        <a:p>
          <a:r>
            <a:rPr lang="zh-CN" altLang="en-US" sz="4000" dirty="0">
              <a:latin typeface="微软雅黑" panose="020B0503020204020204" pitchFamily="34" charset="-122"/>
              <a:ea typeface="微软雅黑" panose="020B0503020204020204" pitchFamily="34" charset="-122"/>
            </a:rPr>
            <a:t>信息性</a:t>
          </a:r>
        </a:p>
      </dgm:t>
    </dgm:pt>
    <dgm:pt modelId="{ED628535-9060-A446-B5B2-342E69BC7F53}" type="parTrans" cxnId="{6E0B77A2-235E-5F45-AD3F-376753EEF9DA}">
      <dgm:prSet/>
      <dgm:spPr/>
      <dgm:t>
        <a:bodyPr/>
        <a:lstStyle/>
        <a:p>
          <a:endParaRPr lang="zh-CN" altLang="en-US"/>
        </a:p>
      </dgm:t>
    </dgm:pt>
    <dgm:pt modelId="{29F3C2A6-29E6-C94C-91DC-B3651F34F11A}" type="sibTrans" cxnId="{6E0B77A2-235E-5F45-AD3F-376753EEF9DA}">
      <dgm:prSet/>
      <dgm:spPr/>
      <dgm:t>
        <a:bodyPr/>
        <a:lstStyle/>
        <a:p>
          <a:endParaRPr lang="zh-CN" altLang="en-US"/>
        </a:p>
      </dgm:t>
    </dgm:pt>
    <dgm:pt modelId="{D87952A4-98B5-4049-8B1C-867272350A95}">
      <dgm:prSet phldrT="[文本]" custT="1"/>
      <dgm:spPr/>
      <dgm:t>
        <a:bodyPr/>
        <a:lstStyle/>
        <a:p>
          <a:r>
            <a:rPr lang="zh-CN" altLang="en-US" sz="4000" dirty="0">
              <a:latin typeface="微软雅黑" panose="020B0503020204020204" pitchFamily="34" charset="-122"/>
              <a:ea typeface="微软雅黑" panose="020B0503020204020204" pitchFamily="34" charset="-122"/>
            </a:rPr>
            <a:t>教育性</a:t>
          </a:r>
        </a:p>
      </dgm:t>
    </dgm:pt>
    <dgm:pt modelId="{5548DADC-8152-1B4F-AF9F-CEB07C258BA6}" type="parTrans" cxnId="{CA6A298A-ACBB-9F40-ABF1-86A5F68D39DC}">
      <dgm:prSet/>
      <dgm:spPr/>
      <dgm:t>
        <a:bodyPr/>
        <a:lstStyle/>
        <a:p>
          <a:endParaRPr lang="zh-CN" altLang="en-US"/>
        </a:p>
      </dgm:t>
    </dgm:pt>
    <dgm:pt modelId="{701415ED-49E7-6F44-9AD5-290FB9AF96FB}" type="sibTrans" cxnId="{CA6A298A-ACBB-9F40-ABF1-86A5F68D39DC}">
      <dgm:prSet/>
      <dgm:spPr/>
      <dgm:t>
        <a:bodyPr/>
        <a:lstStyle/>
        <a:p>
          <a:endParaRPr lang="zh-CN" altLang="en-US"/>
        </a:p>
      </dgm:t>
    </dgm:pt>
    <dgm:pt modelId="{F24E56D3-2E6A-6D40-9B4A-0E78C978DF20}">
      <dgm:prSet phldrT="[文本]" custT="1"/>
      <dgm:spPr/>
      <dgm:t>
        <a:bodyPr/>
        <a:lstStyle/>
        <a:p>
          <a:r>
            <a:rPr lang="zh-CN" altLang="en-US" sz="3600" dirty="0">
              <a:latin typeface="微软雅黑" panose="020B0503020204020204" pitchFamily="34" charset="-122"/>
              <a:ea typeface="微软雅黑" panose="020B0503020204020204" pitchFamily="34" charset="-122"/>
            </a:rPr>
            <a:t>娱乐性</a:t>
          </a:r>
        </a:p>
      </dgm:t>
    </dgm:pt>
    <dgm:pt modelId="{1B009EA5-0094-C44E-B079-4EB6978BD221}" type="parTrans" cxnId="{F9538435-44EA-7241-9885-52D6122ABA5D}">
      <dgm:prSet/>
      <dgm:spPr/>
      <dgm:t>
        <a:bodyPr/>
        <a:lstStyle/>
        <a:p>
          <a:endParaRPr lang="zh-CN" altLang="en-US"/>
        </a:p>
      </dgm:t>
    </dgm:pt>
    <dgm:pt modelId="{EB6EFE2E-0285-E546-BA4F-A0724F66C0AF}" type="sibTrans" cxnId="{F9538435-44EA-7241-9885-52D6122ABA5D}">
      <dgm:prSet/>
      <dgm:spPr/>
      <dgm:t>
        <a:bodyPr/>
        <a:lstStyle/>
        <a:p>
          <a:endParaRPr lang="zh-CN" altLang="en-US"/>
        </a:p>
      </dgm:t>
    </dgm:pt>
    <dgm:pt modelId="{FE45BA25-0635-724C-A2C4-2EC3A2639A8E}" type="pres">
      <dgm:prSet presAssocID="{CB9BF330-D480-9747-83B9-18EBDFA829F9}" presName="linearFlow" presStyleCnt="0">
        <dgm:presLayoutVars>
          <dgm:dir/>
          <dgm:resizeHandles val="exact"/>
        </dgm:presLayoutVars>
      </dgm:prSet>
      <dgm:spPr/>
      <dgm:t>
        <a:bodyPr/>
        <a:lstStyle/>
        <a:p>
          <a:endParaRPr lang="zh-CN" altLang="en-US"/>
        </a:p>
      </dgm:t>
    </dgm:pt>
    <dgm:pt modelId="{10676EDC-4552-A84B-A902-F921004408AE}" type="pres">
      <dgm:prSet presAssocID="{4F21EA1A-E863-624C-A325-03D1518D585C}" presName="composite" presStyleCnt="0"/>
      <dgm:spPr/>
    </dgm:pt>
    <dgm:pt modelId="{8C418012-D50D-2F4D-ACD3-7FAF08588701}" type="pres">
      <dgm:prSet presAssocID="{4F21EA1A-E863-624C-A325-03D1518D585C}" presName="imgShp" presStyleLbl="fgImgPlace1" presStyleIdx="0" presStyleCnt="3"/>
      <dgm:spPr/>
    </dgm:pt>
    <dgm:pt modelId="{51986FB2-1B49-F34F-AA54-F7C2DA67E616}" type="pres">
      <dgm:prSet presAssocID="{4F21EA1A-E863-624C-A325-03D1518D585C}" presName="txShp" presStyleLbl="node1" presStyleIdx="0" presStyleCnt="3">
        <dgm:presLayoutVars>
          <dgm:bulletEnabled val="1"/>
        </dgm:presLayoutVars>
      </dgm:prSet>
      <dgm:spPr/>
      <dgm:t>
        <a:bodyPr/>
        <a:lstStyle/>
        <a:p>
          <a:endParaRPr lang="zh-CN" altLang="en-US"/>
        </a:p>
      </dgm:t>
    </dgm:pt>
    <dgm:pt modelId="{C44E6ED7-19C8-7D4B-8B42-0BA7FC297D1B}" type="pres">
      <dgm:prSet presAssocID="{29F3C2A6-29E6-C94C-91DC-B3651F34F11A}" presName="spacing" presStyleCnt="0"/>
      <dgm:spPr/>
    </dgm:pt>
    <dgm:pt modelId="{BA0C7407-42C5-7B47-9A5D-49AC65CE9D59}" type="pres">
      <dgm:prSet presAssocID="{D87952A4-98B5-4049-8B1C-867272350A95}" presName="composite" presStyleCnt="0"/>
      <dgm:spPr/>
    </dgm:pt>
    <dgm:pt modelId="{83482117-7D78-DC4D-9546-ADD56786D66D}" type="pres">
      <dgm:prSet presAssocID="{D87952A4-98B5-4049-8B1C-867272350A95}" presName="imgShp" presStyleLbl="fgImgPlace1" presStyleIdx="1" presStyleCnt="3"/>
      <dgm:spPr/>
    </dgm:pt>
    <dgm:pt modelId="{4F868993-5E06-9D43-90AB-2038F7561653}" type="pres">
      <dgm:prSet presAssocID="{D87952A4-98B5-4049-8B1C-867272350A95}" presName="txShp" presStyleLbl="node1" presStyleIdx="1" presStyleCnt="3">
        <dgm:presLayoutVars>
          <dgm:bulletEnabled val="1"/>
        </dgm:presLayoutVars>
      </dgm:prSet>
      <dgm:spPr/>
      <dgm:t>
        <a:bodyPr/>
        <a:lstStyle/>
        <a:p>
          <a:endParaRPr lang="zh-CN" altLang="en-US"/>
        </a:p>
      </dgm:t>
    </dgm:pt>
    <dgm:pt modelId="{A1CA59D4-DD55-0446-A83E-80226D917F34}" type="pres">
      <dgm:prSet presAssocID="{701415ED-49E7-6F44-9AD5-290FB9AF96FB}" presName="spacing" presStyleCnt="0"/>
      <dgm:spPr/>
    </dgm:pt>
    <dgm:pt modelId="{F7F7DBD8-1C21-0447-994D-1A2B94E405C3}" type="pres">
      <dgm:prSet presAssocID="{F24E56D3-2E6A-6D40-9B4A-0E78C978DF20}" presName="composite" presStyleCnt="0"/>
      <dgm:spPr/>
    </dgm:pt>
    <dgm:pt modelId="{91837E88-9B58-8B4B-91DA-EE7BC17FE59F}" type="pres">
      <dgm:prSet presAssocID="{F24E56D3-2E6A-6D40-9B4A-0E78C978DF20}" presName="imgShp" presStyleLbl="fgImgPlace1" presStyleIdx="2" presStyleCnt="3" custLinFactNeighborX="-617" custLinFactNeighborY="29669"/>
      <dgm:spPr/>
    </dgm:pt>
    <dgm:pt modelId="{A72AD67F-92CE-8346-B429-7F7E9D1AA79E}" type="pres">
      <dgm:prSet presAssocID="{F24E56D3-2E6A-6D40-9B4A-0E78C978DF20}" presName="txShp" presStyleLbl="node1" presStyleIdx="2" presStyleCnt="3">
        <dgm:presLayoutVars>
          <dgm:bulletEnabled val="1"/>
        </dgm:presLayoutVars>
      </dgm:prSet>
      <dgm:spPr/>
      <dgm:t>
        <a:bodyPr/>
        <a:lstStyle/>
        <a:p>
          <a:endParaRPr lang="zh-CN" altLang="en-US"/>
        </a:p>
      </dgm:t>
    </dgm:pt>
  </dgm:ptLst>
  <dgm:cxnLst>
    <dgm:cxn modelId="{6E0B77A2-235E-5F45-AD3F-376753EEF9DA}" srcId="{CB9BF330-D480-9747-83B9-18EBDFA829F9}" destId="{4F21EA1A-E863-624C-A325-03D1518D585C}" srcOrd="0" destOrd="0" parTransId="{ED628535-9060-A446-B5B2-342E69BC7F53}" sibTransId="{29F3C2A6-29E6-C94C-91DC-B3651F34F11A}"/>
    <dgm:cxn modelId="{8B8600AB-9B94-294B-8BFD-253A541F2750}" type="presOf" srcId="{D87952A4-98B5-4049-8B1C-867272350A95}" destId="{4F868993-5E06-9D43-90AB-2038F7561653}" srcOrd="0" destOrd="0" presId="urn:microsoft.com/office/officeart/2005/8/layout/vList3#2"/>
    <dgm:cxn modelId="{B52B604E-6C06-3A4E-BC45-5EFEF653F4D2}" type="presOf" srcId="{CB9BF330-D480-9747-83B9-18EBDFA829F9}" destId="{FE45BA25-0635-724C-A2C4-2EC3A2639A8E}" srcOrd="0" destOrd="0" presId="urn:microsoft.com/office/officeart/2005/8/layout/vList3#2"/>
    <dgm:cxn modelId="{CD6A33D9-A237-8149-8B43-C4D600DBED72}" type="presOf" srcId="{4F21EA1A-E863-624C-A325-03D1518D585C}" destId="{51986FB2-1B49-F34F-AA54-F7C2DA67E616}" srcOrd="0" destOrd="0" presId="urn:microsoft.com/office/officeart/2005/8/layout/vList3#2"/>
    <dgm:cxn modelId="{F9538435-44EA-7241-9885-52D6122ABA5D}" srcId="{CB9BF330-D480-9747-83B9-18EBDFA829F9}" destId="{F24E56D3-2E6A-6D40-9B4A-0E78C978DF20}" srcOrd="2" destOrd="0" parTransId="{1B009EA5-0094-C44E-B079-4EB6978BD221}" sibTransId="{EB6EFE2E-0285-E546-BA4F-A0724F66C0AF}"/>
    <dgm:cxn modelId="{FA21844A-60E4-974F-A0DC-CADA23132247}" type="presOf" srcId="{F24E56D3-2E6A-6D40-9B4A-0E78C978DF20}" destId="{A72AD67F-92CE-8346-B429-7F7E9D1AA79E}" srcOrd="0" destOrd="0" presId="urn:microsoft.com/office/officeart/2005/8/layout/vList3#2"/>
    <dgm:cxn modelId="{CA6A298A-ACBB-9F40-ABF1-86A5F68D39DC}" srcId="{CB9BF330-D480-9747-83B9-18EBDFA829F9}" destId="{D87952A4-98B5-4049-8B1C-867272350A95}" srcOrd="1" destOrd="0" parTransId="{5548DADC-8152-1B4F-AF9F-CEB07C258BA6}" sibTransId="{701415ED-49E7-6F44-9AD5-290FB9AF96FB}"/>
    <dgm:cxn modelId="{70C26BA4-1322-1141-A7C2-75B1EF91458F}" type="presParOf" srcId="{FE45BA25-0635-724C-A2C4-2EC3A2639A8E}" destId="{10676EDC-4552-A84B-A902-F921004408AE}" srcOrd="0" destOrd="0" presId="urn:microsoft.com/office/officeart/2005/8/layout/vList3#2"/>
    <dgm:cxn modelId="{537B2DC8-23BF-2C4F-8F45-118C48982321}" type="presParOf" srcId="{10676EDC-4552-A84B-A902-F921004408AE}" destId="{8C418012-D50D-2F4D-ACD3-7FAF08588701}" srcOrd="0" destOrd="0" presId="urn:microsoft.com/office/officeart/2005/8/layout/vList3#2"/>
    <dgm:cxn modelId="{582EFD59-D220-AE48-B439-4D5EF442A2E6}" type="presParOf" srcId="{10676EDC-4552-A84B-A902-F921004408AE}" destId="{51986FB2-1B49-F34F-AA54-F7C2DA67E616}" srcOrd="1" destOrd="0" presId="urn:microsoft.com/office/officeart/2005/8/layout/vList3#2"/>
    <dgm:cxn modelId="{8A701492-E32D-6D41-BE3E-6545C3950D4B}" type="presParOf" srcId="{FE45BA25-0635-724C-A2C4-2EC3A2639A8E}" destId="{C44E6ED7-19C8-7D4B-8B42-0BA7FC297D1B}" srcOrd="1" destOrd="0" presId="urn:microsoft.com/office/officeart/2005/8/layout/vList3#2"/>
    <dgm:cxn modelId="{31C0655F-553E-B04E-AD1B-BCF1CC278912}" type="presParOf" srcId="{FE45BA25-0635-724C-A2C4-2EC3A2639A8E}" destId="{BA0C7407-42C5-7B47-9A5D-49AC65CE9D59}" srcOrd="2" destOrd="0" presId="urn:microsoft.com/office/officeart/2005/8/layout/vList3#2"/>
    <dgm:cxn modelId="{09EDDA8D-E88B-B849-BAAF-494DBC194289}" type="presParOf" srcId="{BA0C7407-42C5-7B47-9A5D-49AC65CE9D59}" destId="{83482117-7D78-DC4D-9546-ADD56786D66D}" srcOrd="0" destOrd="0" presId="urn:microsoft.com/office/officeart/2005/8/layout/vList3#2"/>
    <dgm:cxn modelId="{8C4E2D37-0CA2-CE48-AC11-151289B33807}" type="presParOf" srcId="{BA0C7407-42C5-7B47-9A5D-49AC65CE9D59}" destId="{4F868993-5E06-9D43-90AB-2038F7561653}" srcOrd="1" destOrd="0" presId="urn:microsoft.com/office/officeart/2005/8/layout/vList3#2"/>
    <dgm:cxn modelId="{32854858-0696-0D4D-A7BC-5F0DC20FF9B4}" type="presParOf" srcId="{FE45BA25-0635-724C-A2C4-2EC3A2639A8E}" destId="{A1CA59D4-DD55-0446-A83E-80226D917F34}" srcOrd="3" destOrd="0" presId="urn:microsoft.com/office/officeart/2005/8/layout/vList3#2"/>
    <dgm:cxn modelId="{3C2062C3-9516-2F45-83EC-93DBB3EED321}" type="presParOf" srcId="{FE45BA25-0635-724C-A2C4-2EC3A2639A8E}" destId="{F7F7DBD8-1C21-0447-994D-1A2B94E405C3}" srcOrd="4" destOrd="0" presId="urn:microsoft.com/office/officeart/2005/8/layout/vList3#2"/>
    <dgm:cxn modelId="{F6AABB65-6D88-CA43-8C7F-F014CB0605B6}" type="presParOf" srcId="{F7F7DBD8-1C21-0447-994D-1A2B94E405C3}" destId="{91837E88-9B58-8B4B-91DA-EE7BC17FE59F}" srcOrd="0" destOrd="0" presId="urn:microsoft.com/office/officeart/2005/8/layout/vList3#2"/>
    <dgm:cxn modelId="{29268EB7-4ADC-914F-8BD3-43178C3CA909}" type="presParOf" srcId="{F7F7DBD8-1C21-0447-994D-1A2B94E405C3}" destId="{A72AD67F-92CE-8346-B429-7F7E9D1AA79E}" srcOrd="1" destOrd="0" presId="urn:microsoft.com/office/officeart/2005/8/layout/vList3#2"/>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0481502" cy="4351046"/>
        <a:chOff x="0" y="0"/>
        <a:chExt cx="10481502" cy="4351046"/>
      </a:xfrm>
    </dsp:grpSpPr>
    <dsp:sp modelId="{51986FB2-1B49-F34F-AA54-F7C2DA67E616}">
      <dsp:nvSpPr>
        <dsp:cNvPr id="4" name="五边形 3"/>
        <dsp:cNvSpPr/>
      </dsp:nvSpPr>
      <dsp:spPr bwMode="white">
        <a:xfrm rot="10800000">
          <a:off x="2066441" y="0"/>
          <a:ext cx="6970199" cy="1243156"/>
        </a:xfrm>
        <a:prstGeom prst="homePlate">
          <a:avLst/>
        </a:prstGeom>
      </dsp:spPr>
      <dsp:style>
        <a:lnRef idx="0">
          <a:schemeClr val="dk1">
            <a:shade val="80000"/>
          </a:schemeClr>
        </a:lnRef>
        <a:fillRef idx="3">
          <a:schemeClr val="lt1"/>
        </a:fillRef>
        <a:effectRef idx="2">
          <a:scrgbClr r="0" g="0" b="0"/>
        </a:effectRef>
        <a:fontRef idx="minor">
          <a:schemeClr val="lt1"/>
        </a:fontRef>
      </dsp:style>
      <dsp:txBody>
        <a:bodyPr rot="10800000" lIns="548197" tIns="152400" rIns="284480" bIns="1524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4000" dirty="0">
              <a:solidFill>
                <a:schemeClr val="dk1"/>
              </a:solidFill>
              <a:latin typeface="微软雅黑" panose="020B0503020204020204" pitchFamily="34" charset="-122"/>
              <a:ea typeface="微软雅黑" panose="020B0503020204020204" pitchFamily="34" charset="-122"/>
            </a:rPr>
            <a:t>信息性</a:t>
          </a:r>
          <a:endParaRPr>
            <a:solidFill>
              <a:schemeClr val="dk1"/>
            </a:solidFill>
          </a:endParaRPr>
        </a:p>
      </dsp:txBody>
      <dsp:txXfrm rot="10800000">
        <a:off x="2066441" y="0"/>
        <a:ext cx="6970199" cy="1243156"/>
      </dsp:txXfrm>
    </dsp:sp>
    <dsp:sp modelId="{8C418012-D50D-2F4D-ACD3-7FAF08588701}">
      <dsp:nvSpPr>
        <dsp:cNvPr id="3" name="椭圆 2"/>
        <dsp:cNvSpPr/>
      </dsp:nvSpPr>
      <dsp:spPr bwMode="white">
        <a:xfrm>
          <a:off x="1444863" y="0"/>
          <a:ext cx="1243156" cy="1243156"/>
        </a:xfrm>
        <a:prstGeom prst="ellipse">
          <a:avLst/>
        </a:prstGeom>
      </dsp:spPr>
      <dsp:style>
        <a:lnRef idx="0">
          <a:schemeClr val="dk1">
            <a:shade val="80000"/>
          </a:schemeClr>
        </a:lnRef>
        <a:fillRef idx="1">
          <a:schemeClr val="dk1">
            <a:tint val="40000"/>
          </a:schemeClr>
        </a:fillRef>
        <a:effectRef idx="2">
          <a:scrgbClr r="0" g="0" b="0"/>
        </a:effectRef>
        <a:fontRef idx="minor"/>
      </dsp:style>
      <dsp:txXfrm>
        <a:off x="1444863" y="0"/>
        <a:ext cx="1243156" cy="1243156"/>
      </dsp:txXfrm>
    </dsp:sp>
    <dsp:sp modelId="{4F868993-5E06-9D43-90AB-2038F7561653}">
      <dsp:nvSpPr>
        <dsp:cNvPr id="6" name="五边形 5"/>
        <dsp:cNvSpPr/>
      </dsp:nvSpPr>
      <dsp:spPr bwMode="white">
        <a:xfrm rot="10800000">
          <a:off x="2066441" y="1553945"/>
          <a:ext cx="6970199" cy="1243156"/>
        </a:xfrm>
        <a:prstGeom prst="homePlate">
          <a:avLst/>
        </a:prstGeom>
      </dsp:spPr>
      <dsp:style>
        <a:lnRef idx="0">
          <a:schemeClr val="dk1">
            <a:shade val="80000"/>
          </a:schemeClr>
        </a:lnRef>
        <a:fillRef idx="3">
          <a:schemeClr val="lt1"/>
        </a:fillRef>
        <a:effectRef idx="2">
          <a:scrgbClr r="0" g="0" b="0"/>
        </a:effectRef>
        <a:fontRef idx="minor">
          <a:schemeClr val="lt1"/>
        </a:fontRef>
      </dsp:style>
      <dsp:txBody>
        <a:bodyPr rot="10800000" lIns="548197" tIns="152400" rIns="284480" bIns="1524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4000" dirty="0">
              <a:solidFill>
                <a:schemeClr val="dk1"/>
              </a:solidFill>
              <a:latin typeface="微软雅黑" panose="020B0503020204020204" pitchFamily="34" charset="-122"/>
              <a:ea typeface="微软雅黑" panose="020B0503020204020204" pitchFamily="34" charset="-122"/>
            </a:rPr>
            <a:t>教育性</a:t>
          </a:r>
          <a:endParaRPr>
            <a:solidFill>
              <a:schemeClr val="dk1"/>
            </a:solidFill>
          </a:endParaRPr>
        </a:p>
      </dsp:txBody>
      <dsp:txXfrm rot="10800000">
        <a:off x="2066441" y="1553945"/>
        <a:ext cx="6970199" cy="1243156"/>
      </dsp:txXfrm>
    </dsp:sp>
    <dsp:sp modelId="{83482117-7D78-DC4D-9546-ADD56786D66D}">
      <dsp:nvSpPr>
        <dsp:cNvPr id="5" name="椭圆 4"/>
        <dsp:cNvSpPr/>
      </dsp:nvSpPr>
      <dsp:spPr bwMode="white">
        <a:xfrm>
          <a:off x="1444863" y="1553945"/>
          <a:ext cx="1243156" cy="1243156"/>
        </a:xfrm>
        <a:prstGeom prst="ellipse">
          <a:avLst/>
        </a:prstGeom>
      </dsp:spPr>
      <dsp:style>
        <a:lnRef idx="0">
          <a:schemeClr val="dk1">
            <a:shade val="80000"/>
          </a:schemeClr>
        </a:lnRef>
        <a:fillRef idx="1">
          <a:schemeClr val="dk1">
            <a:tint val="40000"/>
          </a:schemeClr>
        </a:fillRef>
        <a:effectRef idx="2">
          <a:scrgbClr r="0" g="0" b="0"/>
        </a:effectRef>
        <a:fontRef idx="minor"/>
      </dsp:style>
      <dsp:txXfrm>
        <a:off x="1444863" y="1553945"/>
        <a:ext cx="1243156" cy="1243156"/>
      </dsp:txXfrm>
    </dsp:sp>
    <dsp:sp modelId="{A72AD67F-92CE-8346-B429-7F7E9D1AA79E}">
      <dsp:nvSpPr>
        <dsp:cNvPr id="8" name="五边形 7"/>
        <dsp:cNvSpPr/>
      </dsp:nvSpPr>
      <dsp:spPr bwMode="white">
        <a:xfrm rot="10800000">
          <a:off x="2066441" y="3107890"/>
          <a:ext cx="6970199" cy="1243156"/>
        </a:xfrm>
        <a:prstGeom prst="homePlate">
          <a:avLst/>
        </a:prstGeom>
      </dsp:spPr>
      <dsp:style>
        <a:lnRef idx="0">
          <a:schemeClr val="dk1">
            <a:shade val="80000"/>
          </a:schemeClr>
        </a:lnRef>
        <a:fillRef idx="3">
          <a:schemeClr val="lt1"/>
        </a:fillRef>
        <a:effectRef idx="2">
          <a:scrgbClr r="0" g="0" b="0"/>
        </a:effectRef>
        <a:fontRef idx="minor">
          <a:schemeClr val="lt1"/>
        </a:fontRef>
      </dsp:style>
      <dsp:txBody>
        <a:bodyPr rot="10800000" lIns="548197" tIns="137160" rIns="256032" bIns="137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3600" dirty="0">
              <a:solidFill>
                <a:schemeClr val="dk1"/>
              </a:solidFill>
              <a:latin typeface="微软雅黑" panose="020B0503020204020204" pitchFamily="34" charset="-122"/>
              <a:ea typeface="微软雅黑" panose="020B0503020204020204" pitchFamily="34" charset="-122"/>
            </a:rPr>
            <a:t>娱乐性</a:t>
          </a:r>
          <a:endParaRPr>
            <a:solidFill>
              <a:schemeClr val="dk1"/>
            </a:solidFill>
          </a:endParaRPr>
        </a:p>
      </dsp:txBody>
      <dsp:txXfrm rot="10800000">
        <a:off x="2066441" y="3107890"/>
        <a:ext cx="6970199" cy="1243156"/>
      </dsp:txXfrm>
    </dsp:sp>
    <dsp:sp modelId="{91837E88-9B58-8B4B-91DA-EE7BC17FE59F}">
      <dsp:nvSpPr>
        <dsp:cNvPr id="7" name="椭圆 6"/>
        <dsp:cNvSpPr/>
      </dsp:nvSpPr>
      <dsp:spPr bwMode="white">
        <a:xfrm>
          <a:off x="1437192" y="3107890"/>
          <a:ext cx="1243156" cy="1243156"/>
        </a:xfrm>
        <a:prstGeom prst="ellipse">
          <a:avLst/>
        </a:prstGeom>
      </dsp:spPr>
      <dsp:style>
        <a:lnRef idx="0">
          <a:schemeClr val="dk1">
            <a:shade val="80000"/>
          </a:schemeClr>
        </a:lnRef>
        <a:fillRef idx="1">
          <a:schemeClr val="dk1">
            <a:tint val="40000"/>
          </a:schemeClr>
        </a:fillRef>
        <a:effectRef idx="2">
          <a:scrgbClr r="0" g="0" b="0"/>
        </a:effectRef>
        <a:fontRef idx="minor"/>
      </dsp:style>
      <dsp:txXfrm>
        <a:off x="1437192" y="3107890"/>
        <a:ext cx="1243156" cy="1243156"/>
      </dsp:txXfrm>
    </dsp:sp>
  </dsp:spTree>
</dsp:drawing>
</file>

<file path=ppt/diagrams/layout1.xml><?xml version="1.0" encoding="utf-8"?>
<dgm:layoutDef xmlns:dgm="http://schemas.openxmlformats.org/drawingml/2006/diagram" xmlns:a="http://schemas.openxmlformats.org/drawingml/2006/main" uniqueId="urn:microsoft.com/office/officeart/2005/8/layout/vList3#2">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2">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34.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2024/6/9</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noProof="0" dirty="0">
                <a:latin typeface="Comic Sans MS" panose="030F0902030302020204" pitchFamily="66" charset="0"/>
                <a:ea typeface="+mj-ea"/>
                <a:sym typeface="Wingdings" panose="05000000000000000000" pitchFamily="2" charset="2"/>
              </a:rPr>
              <a:t>exploit renewable energy; encourage low carbon lifestyle;  avoid using throw-away products;</a:t>
            </a:r>
            <a:r>
              <a:rPr lang="en-US" altLang="zh-CN" sz="1200" noProof="0" dirty="0">
                <a:latin typeface="Comic Sans MS" panose="030F0902030302020204" pitchFamily="66" charset="0"/>
                <a:ea typeface="+mj-ea"/>
                <a:sym typeface="Wingdings" panose="05000000000000000000" pitchFamily="2" charset="2"/>
              </a:rPr>
              <a:t>offer subsidies to hybrid car buyers</a:t>
            </a:r>
            <a:r>
              <a:rPr lang="en-US" altLang="zh-CN" noProof="0" dirty="0">
                <a:latin typeface="Comic Sans MS" panose="030F0902030302020204" pitchFamily="66" charset="0"/>
                <a:ea typeface="+mj-ea"/>
                <a:sym typeface="Wingdings" panose="05000000000000000000" pitchFamily="2" charset="2"/>
              </a:rPr>
              <a:t>;</a:t>
            </a:r>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noProof="0" dirty="0">
                <a:latin typeface="Comic Sans MS" panose="030F0902030302020204" pitchFamily="66" charset="0"/>
                <a:ea typeface="+mj-ea"/>
                <a:sym typeface="Wingdings" panose="05000000000000000000" pitchFamily="2" charset="2"/>
              </a:rPr>
              <a:t>sort the daily garbage; consume less and recycle more; </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媒体和广告的作用和暴露出的问题</a:t>
            </a:r>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a:t>环境问题的核心，在于导致什么问题，原因什么，怎样解决</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媒体的教育性：有阅读习惯的人来说获益良多，例如阅读国际新闻，可以培养人的全球化视角</a:t>
            </a:r>
            <a:r>
              <a:rPr kumimoji="0" lang="zh-CN" altLang="en-US" b="1" i="1" kern="1200" cap="none" spc="0" normalizeH="0" baseline="0" noProof="0" dirty="0">
                <a:solidFill>
                  <a:schemeClr val="accent1"/>
                </a:solidFill>
                <a:latin typeface="+mj-ea"/>
                <a:ea typeface="+mj-ea"/>
                <a:cs typeface="+mn-cs"/>
              </a:rPr>
              <a:t>，开拓人的眼界，培养人的分析性思维，理性思维，辩证思维</a:t>
            </a:r>
          </a:p>
          <a:p>
            <a:pPr lvl="0"/>
            <a:r>
              <a:rPr kumimoji="0" lang="zh-CN" altLang="en-US" b="1" i="1" kern="1200" cap="none" spc="0" normalizeH="0" baseline="0" noProof="0" dirty="0">
                <a:solidFill>
                  <a:schemeClr val="accent1"/>
                </a:solidFill>
                <a:latin typeface="+mj-ea"/>
                <a:ea typeface="+mj-ea"/>
                <a:cs typeface="+mn-cs"/>
              </a:rPr>
              <a:t>媒体的信息性</a:t>
            </a:r>
            <a:r>
              <a:rPr kumimoji="0" lang="en-US" altLang="zh-CN" b="1" i="1" kern="1200" cap="none" spc="0" normalizeH="0" baseline="0" noProof="0" dirty="0">
                <a:solidFill>
                  <a:schemeClr val="accent1"/>
                </a:solidFill>
                <a:latin typeface="+mj-ea"/>
                <a:ea typeface="+mj-ea"/>
                <a:cs typeface="+mn-cs"/>
              </a:rPr>
              <a:t>: </a:t>
            </a:r>
            <a:r>
              <a:rPr kumimoji="0" lang="zh-CN" altLang="en-US" b="1" i="1" kern="1200" cap="none" spc="0" normalizeH="0" baseline="0" noProof="0" dirty="0">
                <a:solidFill>
                  <a:schemeClr val="accent1"/>
                </a:solidFill>
                <a:latin typeface="+mj-ea"/>
                <a:ea typeface="+mj-ea"/>
                <a:cs typeface="+mn-cs"/>
              </a:rPr>
              <a:t>大众获得信息的重要渠道，阅读本国的时事政治，很多消息跟个人有关，例如，很多企业家看新闻联播，投资者通过新闻了解国家政策和市场信息，</a:t>
            </a:r>
          </a:p>
          <a:p>
            <a:pPr lvl="0"/>
            <a:r>
              <a:rPr kumimoji="0" lang="zh-CN" altLang="en-US" b="1" i="1" kern="1200" cap="none" spc="0" normalizeH="0" baseline="0" noProof="0" dirty="0">
                <a:solidFill>
                  <a:schemeClr val="accent1"/>
                </a:solidFill>
                <a:latin typeface="+mj-ea"/>
                <a:ea typeface="+mj-ea"/>
                <a:cs typeface="+mn-cs"/>
              </a:rPr>
              <a:t>媒体的娱乐性：给大家提供消遣娱乐，看别人的故事，了解不同的人生</a:t>
            </a: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媒体的教育性：有阅读习惯的人来说获益良多，例如阅读国际新闻，可以培养人的全球化视角</a:t>
            </a:r>
            <a:r>
              <a:rPr kumimoji="0" lang="zh-CN" altLang="en-US" b="1" i="1" kern="1200" cap="none" spc="0" normalizeH="0" baseline="0" noProof="0" dirty="0">
                <a:solidFill>
                  <a:schemeClr val="accent1"/>
                </a:solidFill>
                <a:latin typeface="+mj-ea"/>
                <a:ea typeface="+mj-ea"/>
                <a:cs typeface="+mn-cs"/>
              </a:rPr>
              <a:t>，开拓人的眼界，培养人的分析性思维，理性思维，辩证思维</a:t>
            </a:r>
          </a:p>
          <a:p>
            <a:pPr lvl="0"/>
            <a:r>
              <a:rPr kumimoji="0" lang="zh-CN" altLang="en-US" b="1" i="1" kern="1200" cap="none" spc="0" normalizeH="0" baseline="0" noProof="0" dirty="0">
                <a:solidFill>
                  <a:schemeClr val="accent1"/>
                </a:solidFill>
                <a:latin typeface="+mj-ea"/>
                <a:ea typeface="+mj-ea"/>
                <a:cs typeface="+mn-cs"/>
              </a:rPr>
              <a:t>媒体的信息性</a:t>
            </a:r>
            <a:r>
              <a:rPr kumimoji="0" lang="en-US" altLang="zh-CN" b="1" i="1" kern="1200" cap="none" spc="0" normalizeH="0" baseline="0" noProof="0" dirty="0">
                <a:solidFill>
                  <a:schemeClr val="accent1"/>
                </a:solidFill>
                <a:latin typeface="+mj-ea"/>
                <a:ea typeface="+mj-ea"/>
                <a:cs typeface="+mn-cs"/>
              </a:rPr>
              <a:t>: </a:t>
            </a:r>
            <a:r>
              <a:rPr kumimoji="0" lang="zh-CN" altLang="en-US" b="1" i="1" kern="1200" cap="none" spc="0" normalizeH="0" baseline="0" noProof="0" dirty="0">
                <a:solidFill>
                  <a:schemeClr val="accent1"/>
                </a:solidFill>
                <a:latin typeface="+mj-ea"/>
                <a:ea typeface="+mj-ea"/>
                <a:cs typeface="+mn-cs"/>
              </a:rPr>
              <a:t>大众获得信息的重要渠道，阅读本国的时事政治，很多消息跟个人有关，例如，很多企业家看新闻联播，投资者通过新闻了解国家政策和市场信息，</a:t>
            </a:r>
          </a:p>
          <a:p>
            <a:pPr lvl="0"/>
            <a:r>
              <a:rPr kumimoji="0" lang="zh-CN" altLang="en-US" b="1" i="1" kern="1200" cap="none" spc="0" normalizeH="0" baseline="0" noProof="0" dirty="0">
                <a:solidFill>
                  <a:schemeClr val="accent1"/>
                </a:solidFill>
                <a:latin typeface="+mj-ea"/>
                <a:ea typeface="+mj-ea"/>
                <a:cs typeface="+mn-cs"/>
              </a:rPr>
              <a:t>媒体的娱乐性：给大家提供消遣娱乐，看别人的故事，了解不同的人生，</a:t>
            </a: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媒体的教育性：有阅读习惯的人来说获益良多，例如阅读国际新闻，可以培养人的全球化视角</a:t>
            </a:r>
            <a:r>
              <a:rPr kumimoji="0" lang="zh-CN" altLang="en-US" b="1" i="1" kern="1200" cap="none" spc="0" normalizeH="0" baseline="0" noProof="0" dirty="0">
                <a:solidFill>
                  <a:schemeClr val="accent1"/>
                </a:solidFill>
                <a:latin typeface="+mj-ea"/>
                <a:ea typeface="+mj-ea"/>
                <a:cs typeface="+mn-cs"/>
              </a:rPr>
              <a:t>，开拓人的眼界，培养人的分析性思维，理性思维，辩证思维</a:t>
            </a:r>
          </a:p>
          <a:p>
            <a:pPr lvl="0"/>
            <a:r>
              <a:rPr kumimoji="0" lang="zh-CN" altLang="en-US" b="1" i="1" kern="1200" cap="none" spc="0" normalizeH="0" baseline="0" noProof="0" dirty="0">
                <a:solidFill>
                  <a:schemeClr val="accent1"/>
                </a:solidFill>
                <a:latin typeface="+mj-ea"/>
                <a:ea typeface="+mj-ea"/>
                <a:cs typeface="+mn-cs"/>
              </a:rPr>
              <a:t>媒体的信息性</a:t>
            </a:r>
            <a:r>
              <a:rPr kumimoji="0" lang="en-US" altLang="zh-CN" b="1" i="1" kern="1200" cap="none" spc="0" normalizeH="0" baseline="0" noProof="0" dirty="0">
                <a:solidFill>
                  <a:schemeClr val="accent1"/>
                </a:solidFill>
                <a:latin typeface="+mj-ea"/>
                <a:ea typeface="+mj-ea"/>
                <a:cs typeface="+mn-cs"/>
              </a:rPr>
              <a:t>: </a:t>
            </a:r>
            <a:r>
              <a:rPr kumimoji="0" lang="zh-CN" altLang="en-US" b="1" i="1" kern="1200" cap="none" spc="0" normalizeH="0" baseline="0" noProof="0" dirty="0">
                <a:solidFill>
                  <a:schemeClr val="accent1"/>
                </a:solidFill>
                <a:latin typeface="+mj-ea"/>
                <a:ea typeface="+mj-ea"/>
                <a:cs typeface="+mn-cs"/>
              </a:rPr>
              <a:t>大众获得信息的重要渠道，阅读本国的时事政治，很多消息跟个人有关，例如，很多企业家看新闻联播，投资者通过新闻了解国家政策和市场信息，</a:t>
            </a:r>
          </a:p>
          <a:p>
            <a:pPr lvl="0"/>
            <a:r>
              <a:rPr kumimoji="0" lang="zh-CN" altLang="en-US" b="1" i="1" kern="1200" cap="none" spc="0" normalizeH="0" baseline="0" noProof="0" dirty="0">
                <a:solidFill>
                  <a:schemeClr val="accent1"/>
                </a:solidFill>
                <a:latin typeface="+mj-ea"/>
                <a:ea typeface="+mj-ea"/>
                <a:cs typeface="+mn-cs"/>
              </a:rPr>
              <a:t>媒体的娱乐性：给大家提供消遣娱乐，看别人的故事，了解不同的人生，</a:t>
            </a: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媒体的教育性：有阅读习惯的人来说获益良多，例如阅读国际新闻，可以培养人的全球化视角</a:t>
            </a:r>
            <a:r>
              <a:rPr kumimoji="0" lang="zh-CN" altLang="en-US" b="1" i="1" kern="1200" cap="none" spc="0" normalizeH="0" baseline="0" noProof="0" dirty="0">
                <a:solidFill>
                  <a:schemeClr val="accent1"/>
                </a:solidFill>
                <a:latin typeface="+mj-ea"/>
                <a:ea typeface="+mj-ea"/>
                <a:cs typeface="+mn-cs"/>
              </a:rPr>
              <a:t>，开拓人的眼界，培养人的分析性思维，理性思维，辩证思维</a:t>
            </a:r>
          </a:p>
          <a:p>
            <a:pPr lvl="0"/>
            <a:r>
              <a:rPr kumimoji="0" lang="zh-CN" altLang="en-US" b="1" i="1" kern="1200" cap="none" spc="0" normalizeH="0" baseline="0" noProof="0" dirty="0">
                <a:solidFill>
                  <a:schemeClr val="accent1"/>
                </a:solidFill>
                <a:latin typeface="+mj-ea"/>
                <a:ea typeface="+mj-ea"/>
                <a:cs typeface="+mn-cs"/>
              </a:rPr>
              <a:t>媒体的信息性</a:t>
            </a:r>
            <a:r>
              <a:rPr kumimoji="0" lang="en-US" altLang="zh-CN" b="1" i="1" kern="1200" cap="none" spc="0" normalizeH="0" baseline="0" noProof="0" dirty="0">
                <a:solidFill>
                  <a:schemeClr val="accent1"/>
                </a:solidFill>
                <a:latin typeface="+mj-ea"/>
                <a:ea typeface="+mj-ea"/>
                <a:cs typeface="+mn-cs"/>
              </a:rPr>
              <a:t>: </a:t>
            </a:r>
            <a:r>
              <a:rPr kumimoji="0" lang="zh-CN" altLang="en-US" b="1" i="1" kern="1200" cap="none" spc="0" normalizeH="0" baseline="0" noProof="0" dirty="0">
                <a:solidFill>
                  <a:schemeClr val="accent1"/>
                </a:solidFill>
                <a:latin typeface="+mj-ea"/>
                <a:ea typeface="+mj-ea"/>
                <a:cs typeface="+mn-cs"/>
              </a:rPr>
              <a:t>大众获得信息的重要渠道，阅读本国的时事政治，很多消息跟个人有关，例如，很多企业家看新闻联播，投资者通过新闻了解国家政策和市场信息，</a:t>
            </a:r>
          </a:p>
          <a:p>
            <a:pPr lvl="0"/>
            <a:r>
              <a:rPr kumimoji="0" lang="zh-CN" altLang="en-US" b="1" i="1" kern="1200" cap="none" spc="0" normalizeH="0" baseline="0" noProof="0" dirty="0">
                <a:solidFill>
                  <a:schemeClr val="accent1"/>
                </a:solidFill>
                <a:latin typeface="+mj-ea"/>
                <a:ea typeface="+mj-ea"/>
                <a:cs typeface="+mn-cs"/>
              </a:rPr>
              <a:t>媒体的娱乐性：给大家提供消遣娱乐，看别人的故事，了解不同的人生，</a:t>
            </a: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zh-CN" altLang="en-US" b="1" i="1" noProof="0" dirty="0">
                <a:solidFill>
                  <a:schemeClr val="accent1"/>
                </a:solidFill>
                <a:latin typeface="+mj-ea"/>
                <a:ea typeface="+mj-ea"/>
                <a:sym typeface="+mn-ea"/>
              </a:rPr>
              <a:t>媒体和广告的作用和暴露出的问题</a:t>
            </a:r>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zh-CN" altLang="en-US" b="1" i="1" kern="1200" cap="none" spc="0" normalizeH="0" baseline="0" noProof="0" dirty="0">
              <a:solidFill>
                <a:schemeClr val="accent1"/>
              </a:solidFill>
              <a:latin typeface="+mj-ea"/>
              <a:ea typeface="+mj-ea"/>
              <a:cs typeface="+mn-cs"/>
            </a:endParaRPr>
          </a:p>
          <a:p>
            <a:pPr lvl="0"/>
            <a:endParaRPr kumimoji="0" lang="zh-CN" altLang="en-US" b="1" i="1" kern="1200" cap="none" spc="0" normalizeH="0" baseline="0" noProof="0" dirty="0">
              <a:solidFill>
                <a:schemeClr val="accent1"/>
              </a:solidFill>
              <a:latin typeface="+mj-ea"/>
              <a:ea typeface="+mj-ea"/>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kumimoji="0" lang="en-US" altLang="zh-CN" b="1" i="1" kern="1200" cap="none" spc="0" normalizeH="0" baseline="0" noProof="0" dirty="0">
              <a:solidFill>
                <a:schemeClr val="accent1"/>
              </a:solidFill>
              <a:latin typeface="+mj-ea"/>
              <a:ea typeface="+mj-ea"/>
              <a:cs typeface="+mn-cs"/>
            </a:endParaRPr>
          </a:p>
          <a:p>
            <a:pPr lvl="0"/>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dirty="0"/>
          </a:p>
        </p:txBody>
      </p:sp>
    </p:spTree>
    <p:extLst>
      <p:ext uri="{BB962C8B-B14F-4D97-AF65-F5344CB8AC3E}">
        <p14:creationId xmlns:p14="http://schemas.microsoft.com/office/powerpoint/2010/main" xmlns="" val="11561952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dirty="0"/>
          </a:p>
        </p:txBody>
      </p:sp>
    </p:spTree>
    <p:extLst>
      <p:ext uri="{BB962C8B-B14F-4D97-AF65-F5344CB8AC3E}">
        <p14:creationId xmlns:p14="http://schemas.microsoft.com/office/powerpoint/2010/main" xmlns="" val="115619520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extLst>
      <p:ext uri="{BB962C8B-B14F-4D97-AF65-F5344CB8AC3E}">
        <p14:creationId xmlns:p14="http://schemas.microsoft.com/office/powerpoint/2010/main" xmlns="" val="608361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u="sng" dirty="0">
                <a:solidFill>
                  <a:srgbClr val="FF0000"/>
                </a:solidFill>
                <a:ea typeface="微软雅黑" panose="020B0503020204020204" charset="-122"/>
                <a:cs typeface="黑体" panose="02010609060101010101" charset="-122"/>
                <a:sym typeface="+mn-ea"/>
              </a:rPr>
              <a:t>deteriorate/aggravate/exacerbate</a:t>
            </a:r>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extLst>
      <p:ext uri="{BB962C8B-B14F-4D97-AF65-F5344CB8AC3E}">
        <p14:creationId xmlns:p14="http://schemas.microsoft.com/office/powerpoint/2010/main" xmlns="" val="1176027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extLst>
      <p:ext uri="{BB962C8B-B14F-4D97-AF65-F5344CB8AC3E}">
        <p14:creationId xmlns:p14="http://schemas.microsoft.com/office/powerpoint/2010/main" xmlns="" val="11825182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extLst>
      <p:ext uri="{BB962C8B-B14F-4D97-AF65-F5344CB8AC3E}">
        <p14:creationId xmlns:p14="http://schemas.microsoft.com/office/powerpoint/2010/main" xmlns="" val="3702767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u="sng" dirty="0">
                <a:solidFill>
                  <a:srgbClr val="FF0000"/>
                </a:solidFill>
                <a:ea typeface="微软雅黑" panose="020B0503020204020204" charset="-122"/>
                <a:cs typeface="黑体" panose="02010609060101010101" charset="-122"/>
                <a:sym typeface="+mn-ea"/>
              </a:rPr>
              <a:t>deteriorate/aggravate/exacerbate</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u="sng" dirty="0">
                <a:solidFill>
                  <a:srgbClr val="FF0000"/>
                </a:solidFill>
                <a:ea typeface="微软雅黑" panose="020B0503020204020204" charset="-122"/>
                <a:cs typeface="黑体" panose="02010609060101010101" charset="-122"/>
                <a:sym typeface="+mn-ea"/>
              </a:rPr>
              <a:t>deteriorate/aggravate/exacerbate</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r>
              <a:rPr lang="en-US" altLang="zh-CN" u="sng" dirty="0">
                <a:solidFill>
                  <a:srgbClr val="FF0000"/>
                </a:solidFill>
                <a:ea typeface="微软雅黑" panose="020B0503020204020204" charset="-122"/>
                <a:cs typeface="黑体" panose="02010609060101010101" charset="-122"/>
                <a:sym typeface="+mn-ea"/>
              </a:rPr>
              <a:t>deteriorate/aggravate/exacerbate</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幻灯片图像占位符 1"/>
          <p:cNvSpPr>
            <a:spLocks noGrp="1" noRot="1" noChangeAspect="1"/>
          </p:cNvSpPr>
          <p:nvPr>
            <p:ph type="sldImg"/>
          </p:nvPr>
        </p:nvSpPr>
        <p:spPr>
          <a:xfrm>
            <a:off x="481013" y="1279525"/>
            <a:ext cx="6140450" cy="3454400"/>
          </a:xfrm>
        </p:spPr>
      </p:sp>
      <p:sp>
        <p:nvSpPr>
          <p:cNvPr id="409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pic>
        <p:nvPicPr>
          <p:cNvPr id="7" name="图片 6" descr="the world speak ielts"/>
          <p:cNvPicPr>
            <a:picLocks noChangeAspect="1"/>
          </p:cNvPicPr>
          <p:nvPr userDrawn="1"/>
        </p:nvPicPr>
        <p:blipFill>
          <a:blip r:embed="rId2"/>
          <a:stretch>
            <a:fillRect/>
          </a:stretch>
        </p:blipFill>
        <p:spPr>
          <a:xfrm>
            <a:off x="123825" y="6040755"/>
            <a:ext cx="1400175" cy="590550"/>
          </a:xfrm>
          <a:prstGeom prst="rect">
            <a:avLst/>
          </a:prstGeom>
        </p:spPr>
      </p:pic>
      <p:pic>
        <p:nvPicPr>
          <p:cNvPr id="8" name="图片 7" descr="新航道2"/>
          <p:cNvPicPr>
            <a:picLocks noChangeAspect="1"/>
          </p:cNvPicPr>
          <p:nvPr userDrawn="1"/>
        </p:nvPicPr>
        <p:blipFill>
          <a:blip r:embed="rId3"/>
          <a:stretch>
            <a:fillRect/>
          </a:stretch>
        </p:blipFill>
        <p:spPr>
          <a:xfrm>
            <a:off x="8915400" y="130810"/>
            <a:ext cx="3058160" cy="65722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hoto &amp; Text 2">
    <p:spTree>
      <p:nvGrpSpPr>
        <p:cNvPr id="1" name=""/>
        <p:cNvGrpSpPr/>
        <p:nvPr/>
      </p:nvGrpSpPr>
      <p:grpSpPr>
        <a:xfrm>
          <a:off x="0" y="0"/>
          <a:ext cx="0" cy="0"/>
          <a:chOff x="0" y="0"/>
          <a:chExt cx="0" cy="0"/>
        </a:xfrm>
      </p:grpSpPr>
      <p:sp>
        <p:nvSpPr>
          <p:cNvPr id="6" name="Shape 147"/>
          <p:cNvSpPr/>
          <p:nvPr userDrawn="1"/>
        </p:nvSpPr>
        <p:spPr>
          <a:xfrm rot="10800000" flipH="1">
            <a:off x="7274719" y="4750594"/>
            <a:ext cx="2619375" cy="723130"/>
          </a:xfrm>
          <a:custGeom>
            <a:avLst/>
            <a:gdLst/>
            <a:ahLst/>
            <a:cxnLst>
              <a:cxn ang="0">
                <a:pos x="wd2" y="hd2"/>
              </a:cxn>
              <a:cxn ang="5400000">
                <a:pos x="wd2" y="hd2"/>
              </a:cxn>
              <a:cxn ang="10800000">
                <a:pos x="wd2" y="hd2"/>
              </a:cxn>
              <a:cxn ang="16200000">
                <a:pos x="wd2" y="hd2"/>
              </a:cxn>
            </a:cxnLst>
            <a:rect l="0" t="0" r="r" b="b"/>
            <a:pathLst>
              <a:path w="21600" h="21600" extrusionOk="0">
                <a:moveTo>
                  <a:pt x="0" y="14801"/>
                </a:moveTo>
                <a:lnTo>
                  <a:pt x="2432" y="0"/>
                </a:lnTo>
                <a:lnTo>
                  <a:pt x="21600" y="251"/>
                </a:lnTo>
                <a:lnTo>
                  <a:pt x="21572" y="21600"/>
                </a:lnTo>
              </a:path>
            </a:pathLst>
          </a:custGeom>
          <a:ln w="38100">
            <a:solidFill>
              <a:srgbClr val="7F6964"/>
            </a:solidFill>
            <a:miter lim="400000"/>
            <a:tailEnd type="arrow"/>
          </a:ln>
        </p:spPr>
        <p:txBody>
          <a:bodyPr lIns="0" tIns="0" rIns="0" bIns="0" anchor="ctr"/>
          <a:lstStyle/>
          <a:p>
            <a:pPr lvl="0">
              <a:defRPr>
                <a:solidFill>
                  <a:srgbClr val="000000"/>
                </a:solidFill>
                <a:latin typeface="Gill Sans" panose="020B0502020104020203"/>
                <a:ea typeface="Gill Sans" panose="020B0502020104020203"/>
                <a:cs typeface="Gill Sans" panose="020B0502020104020203"/>
                <a:sym typeface="Gill Sans" panose="020B0502020104020203"/>
              </a:defRPr>
            </a:pPr>
            <a:endParaRPr sz="1265"/>
          </a:p>
        </p:txBody>
      </p:sp>
      <p:sp>
        <p:nvSpPr>
          <p:cNvPr id="7" name="Shape 148"/>
          <p:cNvSpPr/>
          <p:nvPr userDrawn="1"/>
        </p:nvSpPr>
        <p:spPr>
          <a:xfrm flipH="1">
            <a:off x="2286000" y="2116336"/>
            <a:ext cx="2619375" cy="723130"/>
          </a:xfrm>
          <a:custGeom>
            <a:avLst/>
            <a:gdLst/>
            <a:ahLst/>
            <a:cxnLst>
              <a:cxn ang="0">
                <a:pos x="wd2" y="hd2"/>
              </a:cxn>
              <a:cxn ang="5400000">
                <a:pos x="wd2" y="hd2"/>
              </a:cxn>
              <a:cxn ang="10800000">
                <a:pos x="wd2" y="hd2"/>
              </a:cxn>
              <a:cxn ang="16200000">
                <a:pos x="wd2" y="hd2"/>
              </a:cxn>
            </a:cxnLst>
            <a:rect l="0" t="0" r="r" b="b"/>
            <a:pathLst>
              <a:path w="21600" h="21600" extrusionOk="0">
                <a:moveTo>
                  <a:pt x="0" y="14801"/>
                </a:moveTo>
                <a:lnTo>
                  <a:pt x="2432" y="0"/>
                </a:lnTo>
                <a:lnTo>
                  <a:pt x="21600" y="251"/>
                </a:lnTo>
                <a:lnTo>
                  <a:pt x="21572" y="21600"/>
                </a:lnTo>
              </a:path>
            </a:pathLst>
          </a:custGeom>
          <a:ln w="38100">
            <a:solidFill>
              <a:srgbClr val="7F6964"/>
            </a:solidFill>
            <a:miter lim="400000"/>
            <a:tailEnd type="arrow"/>
          </a:ln>
        </p:spPr>
        <p:txBody>
          <a:bodyPr lIns="0" tIns="0" rIns="0" bIns="0" anchor="ctr"/>
          <a:lstStyle/>
          <a:p>
            <a:pPr lvl="0">
              <a:defRPr>
                <a:solidFill>
                  <a:srgbClr val="000000"/>
                </a:solidFill>
                <a:latin typeface="Gill Sans" panose="020B0502020104020203"/>
                <a:ea typeface="Gill Sans" panose="020B0502020104020203"/>
                <a:cs typeface="Gill Sans" panose="020B0502020104020203"/>
                <a:sym typeface="Gill Sans" panose="020B0502020104020203"/>
              </a:defRPr>
            </a:pPr>
            <a:endParaRPr sz="1265"/>
          </a:p>
        </p:txBody>
      </p:sp>
      <p:sp>
        <p:nvSpPr>
          <p:cNvPr id="16" name="Picture Placeholder 12"/>
          <p:cNvSpPr>
            <a:spLocks noGrp="1"/>
          </p:cNvSpPr>
          <p:nvPr>
            <p:ph type="pic" sz="quarter" idx="14" hasCustomPrompt="1"/>
          </p:nvPr>
        </p:nvSpPr>
        <p:spPr>
          <a:xfrm>
            <a:off x="3833812" y="2089373"/>
            <a:ext cx="4512508" cy="3384352"/>
          </a:xfrm>
          <a:prstGeom prst="ellipse">
            <a:avLst/>
          </a:prstGeom>
          <a:solidFill>
            <a:srgbClr val="FEF6DF"/>
          </a:solidFill>
        </p:spPr>
        <p:txBody>
          <a:bodyPr vert="horz" anchor="ctr"/>
          <a:lstStyle>
            <a:lvl1pPr>
              <a:defRPr sz="985">
                <a:solidFill>
                  <a:srgbClr val="7F6A64"/>
                </a:solidFill>
              </a:defRPr>
            </a:lvl1pPr>
          </a:lstStyle>
          <a:p>
            <a:r>
              <a:rPr lang="zh-CN" altLang="en-US"/>
              <a:t>将图片拖动到占位符，或单击添加图标</a:t>
            </a:r>
            <a:endParaRPr lang="en-US"/>
          </a:p>
        </p:txBody>
      </p:sp>
      <p:sp>
        <p:nvSpPr>
          <p:cNvPr id="5" name="Shape 54"/>
          <p:cNvSpPr>
            <a:spLocks noGrp="1"/>
          </p:cNvSpPr>
          <p:nvPr>
            <p:ph type="title"/>
          </p:nvPr>
        </p:nvSpPr>
        <p:spPr>
          <a:xfrm>
            <a:off x="3655219" y="80367"/>
            <a:ext cx="4869656" cy="973336"/>
          </a:xfrm>
          <a:prstGeom prst="rect">
            <a:avLst/>
          </a:prstGeom>
        </p:spPr>
        <p:txBody>
          <a:bodyPr/>
          <a:lstStyle/>
          <a:p>
            <a:pPr lvl="0">
              <a:defRPr sz="1800">
                <a:solidFill>
                  <a:srgbClr val="000000"/>
                </a:solidFill>
              </a:defRPr>
            </a:pPr>
            <a:r>
              <a:rPr lang="zh-CN" altLang="en-US" sz="5765">
                <a:solidFill>
                  <a:srgbClr val="FFFFFF"/>
                </a:solidFill>
              </a:rPr>
              <a:t>单击此处编辑母版标题样式</a:t>
            </a:r>
            <a:endParaRPr sz="5765">
              <a:solidFill>
                <a:srgbClr val="FFFFFF"/>
              </a:solidFill>
            </a:endParaRPr>
          </a:p>
        </p:txBody>
      </p:sp>
      <p:sp>
        <p:nvSpPr>
          <p:cNvPr id="20" name="Text Placeholder 16"/>
          <p:cNvSpPr>
            <a:spLocks noGrp="1"/>
          </p:cNvSpPr>
          <p:nvPr>
            <p:ph type="body" sz="quarter" idx="12" hasCustomPrompt="1"/>
          </p:nvPr>
        </p:nvSpPr>
        <p:spPr>
          <a:xfrm>
            <a:off x="952500" y="3709222"/>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21" name="Text Placeholder 16"/>
          <p:cNvSpPr>
            <a:spLocks noGrp="1"/>
          </p:cNvSpPr>
          <p:nvPr>
            <p:ph type="body" sz="quarter" idx="13"/>
          </p:nvPr>
        </p:nvSpPr>
        <p:spPr>
          <a:xfrm>
            <a:off x="952500" y="4167313"/>
            <a:ext cx="2667000" cy="1306412"/>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22" name="Text Placeholder 16"/>
          <p:cNvSpPr>
            <a:spLocks noGrp="1"/>
          </p:cNvSpPr>
          <p:nvPr>
            <p:ph type="body" sz="quarter" idx="19" hasCustomPrompt="1"/>
          </p:nvPr>
        </p:nvSpPr>
        <p:spPr>
          <a:xfrm>
            <a:off x="8560594" y="2937693"/>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23" name="Text Placeholder 16"/>
          <p:cNvSpPr>
            <a:spLocks noGrp="1"/>
          </p:cNvSpPr>
          <p:nvPr>
            <p:ph type="body" sz="quarter" idx="20"/>
          </p:nvPr>
        </p:nvSpPr>
        <p:spPr>
          <a:xfrm>
            <a:off x="8560594" y="3395784"/>
            <a:ext cx="2667000" cy="1306412"/>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pic>
        <p:nvPicPr>
          <p:cNvPr id="17" name="图片 16"/>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9734773" y="-108416"/>
            <a:ext cx="2457227" cy="921460"/>
          </a:xfrm>
          <a:prstGeom prst="rect">
            <a:avLst/>
          </a:prstGeom>
        </p:spPr>
      </p:pic>
      <p:pic>
        <p:nvPicPr>
          <p:cNvPr id="24" name="图片 23" descr="新航道2"/>
          <p:cNvPicPr>
            <a:picLocks noChangeAspect="1"/>
          </p:cNvPicPr>
          <p:nvPr userDrawn="1"/>
        </p:nvPicPr>
        <p:blipFill>
          <a:blip r:embed="rId3"/>
          <a:stretch>
            <a:fillRect/>
          </a:stretch>
        </p:blipFill>
        <p:spPr>
          <a:xfrm>
            <a:off x="8915400" y="130810"/>
            <a:ext cx="3058160" cy="657225"/>
          </a:xfrm>
          <a:prstGeom prst="rect">
            <a:avLst/>
          </a:prstGeom>
        </p:spPr>
      </p:pic>
      <p:pic>
        <p:nvPicPr>
          <p:cNvPr id="25" name="图片 24" descr="the world speak ielts"/>
          <p:cNvPicPr>
            <a:picLocks noChangeAspect="1"/>
          </p:cNvPicPr>
          <p:nvPr userDrawn="1"/>
        </p:nvPicPr>
        <p:blipFill>
          <a:blip r:embed="rId4"/>
          <a:stretch>
            <a:fillRect/>
          </a:stretch>
        </p:blipFill>
        <p:spPr>
          <a:xfrm>
            <a:off x="123825" y="6040755"/>
            <a:ext cx="1400175" cy="590550"/>
          </a:xfrm>
          <a:prstGeom prst="rect">
            <a:avLst/>
          </a:prstGeom>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rogress">
    <p:spTree>
      <p:nvGrpSpPr>
        <p:cNvPr id="1" name=""/>
        <p:cNvGrpSpPr/>
        <p:nvPr/>
      </p:nvGrpSpPr>
      <p:grpSpPr>
        <a:xfrm>
          <a:off x="0" y="0"/>
          <a:ext cx="0" cy="0"/>
          <a:chOff x="0" y="0"/>
          <a:chExt cx="0" cy="0"/>
        </a:xfrm>
      </p:grpSpPr>
      <p:grpSp>
        <p:nvGrpSpPr>
          <p:cNvPr id="4" name="Group 76"/>
          <p:cNvGrpSpPr/>
          <p:nvPr userDrawn="1"/>
        </p:nvGrpSpPr>
        <p:grpSpPr>
          <a:xfrm>
            <a:off x="1203310" y="3543366"/>
            <a:ext cx="2976563" cy="1098352"/>
            <a:chOff x="0" y="0"/>
            <a:chExt cx="3174999" cy="1562100"/>
          </a:xfrm>
        </p:grpSpPr>
        <p:sp>
          <p:nvSpPr>
            <p:cNvPr id="5" name="Shape 60"/>
            <p:cNvSpPr/>
            <p:nvPr/>
          </p:nvSpPr>
          <p:spPr>
            <a:xfrm>
              <a:off x="2989689" y="1153851"/>
              <a:ext cx="185311" cy="131951"/>
            </a:xfrm>
            <a:prstGeom prst="rect">
              <a:avLst/>
            </a:prstGeom>
            <a:solidFill>
              <a:srgbClr val="444444"/>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6" name="Shape 61"/>
            <p:cNvSpPr/>
            <p:nvPr/>
          </p:nvSpPr>
          <p:spPr>
            <a:xfrm>
              <a:off x="17952" y="-1"/>
              <a:ext cx="3044372" cy="1319507"/>
            </a:xfrm>
            <a:custGeom>
              <a:avLst/>
              <a:gdLst/>
              <a:ahLst/>
              <a:cxnLst>
                <a:cxn ang="0">
                  <a:pos x="wd2" y="hd2"/>
                </a:cxn>
                <a:cxn ang="5400000">
                  <a:pos x="wd2" y="hd2"/>
                </a:cxn>
                <a:cxn ang="10800000">
                  <a:pos x="wd2" y="hd2"/>
                </a:cxn>
                <a:cxn ang="16200000">
                  <a:pos x="wd2" y="hd2"/>
                </a:cxn>
              </a:cxnLst>
              <a:rect l="0" t="0" r="r" b="b"/>
              <a:pathLst>
                <a:path w="19125" h="20358" extrusionOk="0">
                  <a:moveTo>
                    <a:pt x="197" y="20358"/>
                  </a:moveTo>
                  <a:lnTo>
                    <a:pt x="19045" y="20029"/>
                  </a:lnTo>
                  <a:cubicBezTo>
                    <a:pt x="19045" y="20029"/>
                    <a:pt x="20235" y="1415"/>
                    <a:pt x="13443" y="98"/>
                  </a:cubicBezTo>
                  <a:cubicBezTo>
                    <a:pt x="6537" y="-1242"/>
                    <a:pt x="6886" y="11621"/>
                    <a:pt x="6886" y="11621"/>
                  </a:cubicBezTo>
                  <a:cubicBezTo>
                    <a:pt x="6886" y="11621"/>
                    <a:pt x="-1365" y="8117"/>
                    <a:pt x="197" y="20358"/>
                  </a:cubicBezTo>
                  <a:close/>
                </a:path>
              </a:pathLst>
            </a:custGeom>
            <a:gradFill flip="none" rotWithShape="1">
              <a:gsLst>
                <a:gs pos="0">
                  <a:srgbClr val="82CB16"/>
                </a:gs>
                <a:gs pos="100000">
                  <a:srgbClr val="6EB000"/>
                </a:gs>
              </a:gsLst>
              <a:lin ang="5400000" scaled="0"/>
            </a:gra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7" name="Shape 62"/>
            <p:cNvSpPr/>
            <p:nvPr/>
          </p:nvSpPr>
          <p:spPr>
            <a:xfrm>
              <a:off x="501249" y="981517"/>
              <a:ext cx="582402" cy="58058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44444"/>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8" name="Shape 63"/>
            <p:cNvSpPr/>
            <p:nvPr/>
          </p:nvSpPr>
          <p:spPr>
            <a:xfrm>
              <a:off x="2248452" y="981517"/>
              <a:ext cx="582402" cy="58058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44444"/>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9" name="Shape 64"/>
            <p:cNvSpPr/>
            <p:nvPr/>
          </p:nvSpPr>
          <p:spPr>
            <a:xfrm>
              <a:off x="1305359" y="188042"/>
              <a:ext cx="791806" cy="544419"/>
            </a:xfrm>
            <a:custGeom>
              <a:avLst/>
              <a:gdLst/>
              <a:ahLst/>
              <a:cxnLst>
                <a:cxn ang="0">
                  <a:pos x="wd2" y="hd2"/>
                </a:cxn>
                <a:cxn ang="5400000">
                  <a:pos x="wd2" y="hd2"/>
                </a:cxn>
                <a:cxn ang="10800000">
                  <a:pos x="wd2" y="hd2"/>
                </a:cxn>
                <a:cxn ang="16200000">
                  <a:pos x="wd2" y="hd2"/>
                </a:cxn>
              </a:cxnLst>
              <a:rect l="0" t="0" r="r" b="b"/>
              <a:pathLst>
                <a:path w="21600" h="17667" extrusionOk="0">
                  <a:moveTo>
                    <a:pt x="0" y="17667"/>
                  </a:moveTo>
                  <a:lnTo>
                    <a:pt x="21414" y="17256"/>
                  </a:lnTo>
                  <a:lnTo>
                    <a:pt x="21600" y="345"/>
                  </a:lnTo>
                  <a:cubicBezTo>
                    <a:pt x="21600" y="345"/>
                    <a:pt x="5004" y="-3933"/>
                    <a:pt x="0" y="17667"/>
                  </a:cubicBezTo>
                  <a:close/>
                </a:path>
              </a:pathLst>
            </a:custGeom>
            <a:solidFill>
              <a:srgbClr val="FEF6DE"/>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0" name="Shape 65"/>
            <p:cNvSpPr/>
            <p:nvPr/>
          </p:nvSpPr>
          <p:spPr>
            <a:xfrm>
              <a:off x="2203055" y="199902"/>
              <a:ext cx="582402" cy="529165"/>
            </a:xfrm>
            <a:custGeom>
              <a:avLst/>
              <a:gdLst/>
              <a:ahLst/>
              <a:cxnLst>
                <a:cxn ang="0">
                  <a:pos x="wd2" y="hd2"/>
                </a:cxn>
                <a:cxn ang="5400000">
                  <a:pos x="wd2" y="hd2"/>
                </a:cxn>
                <a:cxn ang="10800000">
                  <a:pos x="wd2" y="hd2"/>
                </a:cxn>
                <a:cxn ang="16200000">
                  <a:pos x="wd2" y="hd2"/>
                </a:cxn>
              </a:cxnLst>
              <a:rect l="0" t="0" r="r" b="b"/>
              <a:pathLst>
                <a:path w="21600" h="19355" extrusionOk="0">
                  <a:moveTo>
                    <a:pt x="21600" y="19355"/>
                  </a:moveTo>
                  <a:lnTo>
                    <a:pt x="186" y="18897"/>
                  </a:lnTo>
                  <a:lnTo>
                    <a:pt x="0" y="72"/>
                  </a:lnTo>
                  <a:cubicBezTo>
                    <a:pt x="0" y="72"/>
                    <a:pt x="19877" y="-2245"/>
                    <a:pt x="21600" y="19355"/>
                  </a:cubicBezTo>
                  <a:close/>
                </a:path>
              </a:pathLst>
            </a:custGeom>
            <a:solidFill>
              <a:srgbClr val="FEF6DE"/>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1" name="Shape 66"/>
            <p:cNvSpPr/>
            <p:nvPr/>
          </p:nvSpPr>
          <p:spPr>
            <a:xfrm>
              <a:off x="660086" y="1139858"/>
              <a:ext cx="264728" cy="2639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12" name="Shape 67"/>
            <p:cNvSpPr/>
            <p:nvPr/>
          </p:nvSpPr>
          <p:spPr>
            <a:xfrm>
              <a:off x="2407289" y="1139858"/>
              <a:ext cx="264729" cy="2639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13" name="Shape 68"/>
            <p:cNvSpPr/>
            <p:nvPr/>
          </p:nvSpPr>
          <p:spPr>
            <a:xfrm>
              <a:off x="-1" y="958709"/>
              <a:ext cx="126061" cy="186098"/>
            </a:xfrm>
            <a:custGeom>
              <a:avLst/>
              <a:gdLst/>
              <a:ahLst/>
              <a:cxnLst>
                <a:cxn ang="0">
                  <a:pos x="wd2" y="hd2"/>
                </a:cxn>
                <a:cxn ang="5400000">
                  <a:pos x="wd2" y="hd2"/>
                </a:cxn>
                <a:cxn ang="10800000">
                  <a:pos x="wd2" y="hd2"/>
                </a:cxn>
                <a:cxn ang="16200000">
                  <a:pos x="wd2" y="hd2"/>
                </a:cxn>
              </a:cxnLst>
              <a:rect l="0" t="0" r="r" b="b"/>
              <a:pathLst>
                <a:path w="10946" h="21600" extrusionOk="0">
                  <a:moveTo>
                    <a:pt x="116" y="21600"/>
                  </a:moveTo>
                  <a:cubicBezTo>
                    <a:pt x="116" y="21600"/>
                    <a:pt x="20329" y="8343"/>
                    <a:pt x="5526" y="0"/>
                  </a:cubicBezTo>
                  <a:cubicBezTo>
                    <a:pt x="-1271" y="2668"/>
                    <a:pt x="116" y="21600"/>
                    <a:pt x="116" y="21600"/>
                  </a:cubicBezTo>
                  <a:close/>
                </a:path>
              </a:pathLst>
            </a:custGeom>
            <a:solidFill>
              <a:srgbClr val="FFFFFF"/>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4" name="Shape 69"/>
            <p:cNvSpPr/>
            <p:nvPr/>
          </p:nvSpPr>
          <p:spPr>
            <a:xfrm>
              <a:off x="2995816" y="952086"/>
              <a:ext cx="64012" cy="184165"/>
            </a:xfrm>
            <a:custGeom>
              <a:avLst/>
              <a:gdLst/>
              <a:ahLst/>
              <a:cxnLst>
                <a:cxn ang="0">
                  <a:pos x="wd2" y="hd2"/>
                </a:cxn>
                <a:cxn ang="5400000">
                  <a:pos x="wd2" y="hd2"/>
                </a:cxn>
                <a:cxn ang="10800000">
                  <a:pos x="wd2" y="hd2"/>
                </a:cxn>
                <a:cxn ang="16200000">
                  <a:pos x="wd2" y="hd2"/>
                </a:cxn>
              </a:cxnLst>
              <a:rect l="0" t="0" r="r" b="b"/>
              <a:pathLst>
                <a:path w="21600" h="21600" extrusionOk="0">
                  <a:moveTo>
                    <a:pt x="20946" y="0"/>
                  </a:moveTo>
                  <a:lnTo>
                    <a:pt x="1658" y="5311"/>
                  </a:lnTo>
                  <a:lnTo>
                    <a:pt x="0" y="21026"/>
                  </a:lnTo>
                  <a:lnTo>
                    <a:pt x="21600" y="21600"/>
                  </a:lnTo>
                  <a:lnTo>
                    <a:pt x="20946" y="0"/>
                  </a:lnTo>
                  <a:close/>
                </a:path>
              </a:pathLst>
            </a:custGeom>
            <a:solidFill>
              <a:srgbClr val="F05A73"/>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5" name="Shape 70"/>
            <p:cNvSpPr/>
            <p:nvPr/>
          </p:nvSpPr>
          <p:spPr>
            <a:xfrm>
              <a:off x="1440184" y="572187"/>
              <a:ext cx="132591" cy="163862"/>
            </a:xfrm>
            <a:custGeom>
              <a:avLst/>
              <a:gdLst/>
              <a:ahLst/>
              <a:cxnLst>
                <a:cxn ang="0">
                  <a:pos x="wd2" y="hd2"/>
                </a:cxn>
                <a:cxn ang="5400000">
                  <a:pos x="wd2" y="hd2"/>
                </a:cxn>
                <a:cxn ang="10800000">
                  <a:pos x="wd2" y="hd2"/>
                </a:cxn>
                <a:cxn ang="16200000">
                  <a:pos x="wd2" y="hd2"/>
                </a:cxn>
              </a:cxnLst>
              <a:rect l="0" t="0" r="r" b="b"/>
              <a:pathLst>
                <a:path w="20250" h="21600" extrusionOk="0">
                  <a:moveTo>
                    <a:pt x="138" y="4242"/>
                  </a:moveTo>
                  <a:lnTo>
                    <a:pt x="5387" y="0"/>
                  </a:lnTo>
                  <a:lnTo>
                    <a:pt x="20250" y="21600"/>
                  </a:lnTo>
                  <a:lnTo>
                    <a:pt x="9705" y="20872"/>
                  </a:lnTo>
                  <a:cubicBezTo>
                    <a:pt x="9705" y="20872"/>
                    <a:pt x="-1350" y="3567"/>
                    <a:pt x="138" y="4242"/>
                  </a:cubicBezTo>
                  <a:close/>
                </a:path>
              </a:pathLst>
            </a:custGeom>
            <a:solidFill>
              <a:srgbClr val="444444"/>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6" name="Shape 71"/>
            <p:cNvSpPr/>
            <p:nvPr/>
          </p:nvSpPr>
          <p:spPr>
            <a:xfrm>
              <a:off x="1243527" y="617965"/>
              <a:ext cx="185311" cy="184732"/>
            </a:xfrm>
            <a:custGeom>
              <a:avLst/>
              <a:gdLst/>
              <a:ahLst/>
              <a:cxnLst>
                <a:cxn ang="0">
                  <a:pos x="wd2" y="hd2"/>
                </a:cxn>
                <a:cxn ang="5400000">
                  <a:pos x="wd2" y="hd2"/>
                </a:cxn>
                <a:cxn ang="10800000">
                  <a:pos x="wd2" y="hd2"/>
                </a:cxn>
                <a:cxn ang="16200000">
                  <a:pos x="wd2" y="hd2"/>
                </a:cxn>
              </a:cxnLst>
              <a:rect l="0" t="0" r="r" b="b"/>
              <a:pathLst>
                <a:path w="19440" h="16414" extrusionOk="0">
                  <a:moveTo>
                    <a:pt x="177" y="9883"/>
                  </a:moveTo>
                  <a:cubicBezTo>
                    <a:pt x="177" y="9883"/>
                    <a:pt x="4144" y="-2889"/>
                    <a:pt x="11481" y="606"/>
                  </a:cubicBezTo>
                  <a:cubicBezTo>
                    <a:pt x="18818" y="4101"/>
                    <a:pt x="19440" y="16032"/>
                    <a:pt x="19440" y="16032"/>
                  </a:cubicBezTo>
                  <a:cubicBezTo>
                    <a:pt x="19440" y="16032"/>
                    <a:pt x="-2160" y="18711"/>
                    <a:pt x="177" y="9883"/>
                  </a:cubicBezTo>
                  <a:close/>
                </a:path>
              </a:pathLst>
            </a:custGeom>
            <a:solidFill>
              <a:srgbClr val="6EB000"/>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7" name="Shape 72"/>
            <p:cNvSpPr/>
            <p:nvPr/>
          </p:nvSpPr>
          <p:spPr>
            <a:xfrm>
              <a:off x="1841769" y="840289"/>
              <a:ext cx="156104" cy="45952"/>
            </a:xfrm>
            <a:custGeom>
              <a:avLst/>
              <a:gdLst/>
              <a:ahLst/>
              <a:cxnLst>
                <a:cxn ang="0">
                  <a:pos x="wd2" y="hd2"/>
                </a:cxn>
                <a:cxn ang="5400000">
                  <a:pos x="wd2" y="hd2"/>
                </a:cxn>
                <a:cxn ang="10800000">
                  <a:pos x="wd2" y="hd2"/>
                </a:cxn>
                <a:cxn ang="16200000">
                  <a:pos x="wd2" y="hd2"/>
                </a:cxn>
              </a:cxnLst>
              <a:rect l="0" t="0" r="r" b="b"/>
              <a:pathLst>
                <a:path w="20986" h="21600" extrusionOk="0">
                  <a:moveTo>
                    <a:pt x="0" y="6893"/>
                  </a:moveTo>
                  <a:cubicBezTo>
                    <a:pt x="0" y="6893"/>
                    <a:pt x="19821" y="0"/>
                    <a:pt x="20710" y="0"/>
                  </a:cubicBezTo>
                  <a:cubicBezTo>
                    <a:pt x="21600" y="0"/>
                    <a:pt x="20050" y="21600"/>
                    <a:pt x="20050" y="21600"/>
                  </a:cubicBezTo>
                  <a:lnTo>
                    <a:pt x="0" y="6893"/>
                  </a:lnTo>
                  <a:close/>
                </a:path>
              </a:pathLst>
            </a:custGeom>
            <a:solidFill>
              <a:srgbClr val="444444"/>
            </a:solidFill>
            <a:ln w="12700" cap="flat">
              <a:noFill/>
              <a:miter lim="400000"/>
            </a:ln>
            <a:effectLst/>
          </p:spPr>
          <p:txBody>
            <a:bodyPr wrap="square" lIns="0" tIns="0" rIns="0" bIns="0" numCol="1" anchor="t">
              <a:noAutofit/>
            </a:bodyPr>
            <a:lstStyle/>
            <a:p>
              <a:pPr lvl="0" algn="l" defTabSz="321310">
                <a:lnSpc>
                  <a:spcPct val="120000"/>
                </a:lnSpc>
                <a:defRPr sz="1100">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75"/>
            </a:p>
          </p:txBody>
        </p:sp>
        <p:sp>
          <p:nvSpPr>
            <p:cNvPr id="18" name="Shape 73"/>
            <p:cNvSpPr/>
            <p:nvPr/>
          </p:nvSpPr>
          <p:spPr>
            <a:xfrm rot="18425173">
              <a:off x="-1576" y="1060636"/>
              <a:ext cx="158522" cy="528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47856"/>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19" name="Shape 74"/>
            <p:cNvSpPr/>
            <p:nvPr/>
          </p:nvSpPr>
          <p:spPr>
            <a:xfrm>
              <a:off x="765976" y="1245419"/>
              <a:ext cx="52947" cy="5278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44444"/>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sp>
          <p:nvSpPr>
            <p:cNvPr id="20" name="Shape 75"/>
            <p:cNvSpPr/>
            <p:nvPr/>
          </p:nvSpPr>
          <p:spPr>
            <a:xfrm>
              <a:off x="2513180" y="1245419"/>
              <a:ext cx="52946" cy="5278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44444"/>
            </a:solidFill>
            <a:ln w="12700" cap="flat">
              <a:noFill/>
              <a:miter lim="400000"/>
            </a:ln>
            <a:effectLst/>
          </p:spPr>
          <p:txBody>
            <a:bodyPr wrap="square" lIns="0" tIns="0" rIns="0" bIns="0" numCol="1" anchor="ctr">
              <a:noAutofit/>
            </a:bodyPr>
            <a:lstStyle/>
            <a:p>
              <a:pPr lvl="0" defTabSz="321310">
                <a:defRPr sz="1000" b="1">
                  <a:solidFill>
                    <a:srgbClr val="000000"/>
                  </a:solidFill>
                  <a:latin typeface="Helvetica Neue" panose="02000503000000020004"/>
                  <a:ea typeface="Helvetica Neue" panose="02000503000000020004"/>
                  <a:cs typeface="Helvetica Neue" panose="02000503000000020004"/>
                  <a:sym typeface="Helvetica Neue" panose="02000503000000020004"/>
                </a:defRPr>
              </a:pPr>
              <a:endParaRPr sz="705"/>
            </a:p>
          </p:txBody>
        </p:sp>
      </p:grpSp>
      <p:grpSp>
        <p:nvGrpSpPr>
          <p:cNvPr id="21" name="Group 85"/>
          <p:cNvGrpSpPr/>
          <p:nvPr userDrawn="1"/>
        </p:nvGrpSpPr>
        <p:grpSpPr>
          <a:xfrm>
            <a:off x="2571750" y="2134195"/>
            <a:ext cx="1083469" cy="1232298"/>
            <a:chOff x="0" y="0"/>
            <a:chExt cx="1155699" cy="1752600"/>
          </a:xfrm>
        </p:grpSpPr>
        <p:sp>
          <p:nvSpPr>
            <p:cNvPr id="22" name="Shape 77"/>
            <p:cNvSpPr/>
            <p:nvPr/>
          </p:nvSpPr>
          <p:spPr>
            <a:xfrm>
              <a:off x="0" y="-1"/>
              <a:ext cx="1155700" cy="1528379"/>
            </a:xfrm>
            <a:custGeom>
              <a:avLst/>
              <a:gdLst/>
              <a:ahLst/>
              <a:cxnLst>
                <a:cxn ang="0">
                  <a:pos x="wd2" y="hd2"/>
                </a:cxn>
                <a:cxn ang="5400000">
                  <a:pos x="wd2" y="hd2"/>
                </a:cxn>
                <a:cxn ang="10800000">
                  <a:pos x="wd2" y="hd2"/>
                </a:cxn>
                <a:cxn ang="16200000">
                  <a:pos x="wd2" y="hd2"/>
                </a:cxn>
              </a:cxnLst>
              <a:rect l="0" t="0" r="r" b="b"/>
              <a:pathLst>
                <a:path w="19679" h="20780" extrusionOk="0">
                  <a:moveTo>
                    <a:pt x="16796" y="2315"/>
                  </a:moveTo>
                  <a:cubicBezTo>
                    <a:pt x="20639" y="5400"/>
                    <a:pt x="20639" y="10403"/>
                    <a:pt x="16796" y="13489"/>
                  </a:cubicBezTo>
                  <a:cubicBezTo>
                    <a:pt x="15336" y="14661"/>
                    <a:pt x="13609" y="20365"/>
                    <a:pt x="11721" y="20647"/>
                  </a:cubicBezTo>
                  <a:cubicBezTo>
                    <a:pt x="10499" y="20829"/>
                    <a:pt x="9241" y="20824"/>
                    <a:pt x="8020" y="20633"/>
                  </a:cubicBezTo>
                  <a:cubicBezTo>
                    <a:pt x="6166" y="20342"/>
                    <a:pt x="4318" y="14642"/>
                    <a:pt x="2882" y="13489"/>
                  </a:cubicBezTo>
                  <a:cubicBezTo>
                    <a:pt x="-961" y="10403"/>
                    <a:pt x="-961" y="5400"/>
                    <a:pt x="2882" y="2315"/>
                  </a:cubicBezTo>
                  <a:cubicBezTo>
                    <a:pt x="6724" y="-771"/>
                    <a:pt x="12954" y="-771"/>
                    <a:pt x="16796" y="2315"/>
                  </a:cubicBezTo>
                  <a:close/>
                </a:path>
              </a:pathLst>
            </a:custGeom>
            <a:gradFill flip="none" rotWithShape="1">
              <a:gsLst>
                <a:gs pos="0">
                  <a:srgbClr val="F3B916"/>
                </a:gs>
                <a:gs pos="100000">
                  <a:srgbClr val="FFDC35"/>
                </a:gs>
              </a:gsLst>
              <a:lin ang="5400000" scaled="0"/>
            </a:gradFill>
            <a:ln w="12700" cap="flat">
              <a:noFill/>
              <a:miter lim="400000"/>
            </a:ln>
            <a:effectLst/>
          </p:spPr>
          <p:txBody>
            <a:bodyPr wrap="square" lIns="0" tIns="0" rIns="0" bIns="0" numCol="1" anchor="ctr">
              <a:noAutofit/>
            </a:bodyPr>
            <a:lstStyle/>
            <a:p>
              <a:pPr lvl="0" defTabSz="294640">
                <a:defRPr sz="3600" b="1">
                  <a:solidFill>
                    <a:srgbClr val="FFFFFF"/>
                  </a:solidFill>
                </a:defRPr>
              </a:pPr>
              <a:endParaRPr sz="2530"/>
            </a:p>
          </p:txBody>
        </p:sp>
        <p:sp>
          <p:nvSpPr>
            <p:cNvPr id="23" name="Shape 78"/>
            <p:cNvSpPr/>
            <p:nvPr/>
          </p:nvSpPr>
          <p:spPr>
            <a:xfrm>
              <a:off x="445900" y="1487194"/>
              <a:ext cx="263901" cy="2654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7F6964"/>
            </a:solidFill>
            <a:ln w="12700" cap="flat">
              <a:noFill/>
              <a:miter lim="400000"/>
            </a:ln>
            <a:effectLst/>
          </p:spPr>
          <p:txBody>
            <a:bodyPr wrap="square" lIns="0" tIns="0" rIns="0" bIns="0" numCol="1" anchor="ctr">
              <a:noAutofit/>
            </a:bodyPr>
            <a:lstStyle/>
            <a:p>
              <a:pPr lvl="0" defTabSz="294640">
                <a:defRPr sz="3600">
                  <a:solidFill>
                    <a:srgbClr val="FFFFFF"/>
                  </a:solidFill>
                </a:defRPr>
              </a:pPr>
              <a:endParaRPr sz="2530"/>
            </a:p>
          </p:txBody>
        </p:sp>
        <p:sp>
          <p:nvSpPr>
            <p:cNvPr id="24" name="Shape 79"/>
            <p:cNvSpPr/>
            <p:nvPr/>
          </p:nvSpPr>
          <p:spPr>
            <a:xfrm>
              <a:off x="400400" y="1546681"/>
              <a:ext cx="354901" cy="155584"/>
            </a:xfrm>
            <a:prstGeom prst="roundRect">
              <a:avLst>
                <a:gd name="adj" fmla="val 50000"/>
              </a:avLst>
            </a:prstGeom>
            <a:solidFill>
              <a:srgbClr val="6EB000"/>
            </a:solidFill>
            <a:ln w="12700" cap="flat">
              <a:noFill/>
              <a:miter lim="400000"/>
            </a:ln>
            <a:effectLst/>
          </p:spPr>
          <p:txBody>
            <a:bodyPr wrap="square" lIns="0" tIns="0" rIns="0" bIns="0" numCol="1" anchor="ctr">
              <a:noAutofit/>
            </a:bodyPr>
            <a:lstStyle/>
            <a:p>
              <a:pPr lvl="0" defTabSz="294640">
                <a:defRPr sz="3600">
                  <a:solidFill>
                    <a:srgbClr val="FFFFFF"/>
                  </a:solidFill>
                </a:defRPr>
              </a:pPr>
              <a:endParaRPr sz="2530"/>
            </a:p>
          </p:txBody>
        </p:sp>
        <p:sp>
          <p:nvSpPr>
            <p:cNvPr id="25" name="Shape 80"/>
            <p:cNvSpPr/>
            <p:nvPr/>
          </p:nvSpPr>
          <p:spPr>
            <a:xfrm>
              <a:off x="589759" y="392"/>
              <a:ext cx="561392" cy="1527863"/>
            </a:xfrm>
            <a:custGeom>
              <a:avLst/>
              <a:gdLst/>
              <a:ahLst/>
              <a:cxnLst>
                <a:cxn ang="0">
                  <a:pos x="wd2" y="hd2"/>
                </a:cxn>
                <a:cxn ang="5400000">
                  <a:pos x="wd2" y="hd2"/>
                </a:cxn>
                <a:cxn ang="10800000">
                  <a:pos x="wd2" y="hd2"/>
                </a:cxn>
                <a:cxn ang="16200000">
                  <a:pos x="wd2" y="hd2"/>
                </a:cxn>
              </a:cxnLst>
              <a:rect l="0" t="0" r="r" b="b"/>
              <a:pathLst>
                <a:path w="19628" h="21600" extrusionOk="0">
                  <a:moveTo>
                    <a:pt x="169" y="0"/>
                  </a:moveTo>
                  <a:cubicBezTo>
                    <a:pt x="5088" y="73"/>
                    <a:pt x="9955" y="874"/>
                    <a:pt x="13710" y="2401"/>
                  </a:cubicBezTo>
                  <a:cubicBezTo>
                    <a:pt x="21600" y="5609"/>
                    <a:pt x="21600" y="10811"/>
                    <a:pt x="13710" y="14020"/>
                  </a:cubicBezTo>
                  <a:cubicBezTo>
                    <a:pt x="10712" y="15239"/>
                    <a:pt x="7165" y="21171"/>
                    <a:pt x="3289" y="21463"/>
                  </a:cubicBezTo>
                  <a:cubicBezTo>
                    <a:pt x="2202" y="21545"/>
                    <a:pt x="1102" y="21591"/>
                    <a:pt x="0" y="21600"/>
                  </a:cubicBezTo>
                  <a:cubicBezTo>
                    <a:pt x="305" y="20274"/>
                    <a:pt x="193" y="2054"/>
                    <a:pt x="169" y="0"/>
                  </a:cubicBezTo>
                  <a:close/>
                </a:path>
              </a:pathLst>
            </a:custGeom>
            <a:solidFill>
              <a:srgbClr val="FFFFFF">
                <a:alpha val="10000"/>
              </a:srgbClr>
            </a:solidFill>
            <a:ln w="12700" cap="flat">
              <a:noFill/>
              <a:miter lim="400000"/>
            </a:ln>
            <a:effectLst/>
          </p:spPr>
          <p:txBody>
            <a:bodyPr wrap="square" lIns="0" tIns="0" rIns="0" bIns="0" numCol="1" anchor="ctr">
              <a:noAutofit/>
            </a:bodyPr>
            <a:lstStyle/>
            <a:p>
              <a:pPr lvl="0" defTabSz="294640">
                <a:defRPr sz="3600" b="1">
                  <a:solidFill>
                    <a:srgbClr val="FFFFFF"/>
                  </a:solidFill>
                </a:defRPr>
              </a:pPr>
              <a:endParaRPr sz="2530"/>
            </a:p>
          </p:txBody>
        </p:sp>
        <p:sp>
          <p:nvSpPr>
            <p:cNvPr id="26" name="Shape 81"/>
            <p:cNvSpPr/>
            <p:nvPr/>
          </p:nvSpPr>
          <p:spPr>
            <a:xfrm>
              <a:off x="632779" y="912247"/>
              <a:ext cx="122113" cy="442352"/>
            </a:xfrm>
            <a:custGeom>
              <a:avLst/>
              <a:gdLst/>
              <a:ahLst/>
              <a:cxnLst>
                <a:cxn ang="0">
                  <a:pos x="wd2" y="hd2"/>
                </a:cxn>
                <a:cxn ang="5400000">
                  <a:pos x="wd2" y="hd2"/>
                </a:cxn>
                <a:cxn ang="10800000">
                  <a:pos x="wd2" y="hd2"/>
                </a:cxn>
                <a:cxn ang="16200000">
                  <a:pos x="wd2" y="hd2"/>
                </a:cxn>
              </a:cxnLst>
              <a:rect l="0" t="0" r="r" b="b"/>
              <a:pathLst>
                <a:path w="17980" h="21600" extrusionOk="0">
                  <a:moveTo>
                    <a:pt x="274" y="21600"/>
                  </a:moveTo>
                  <a:cubicBezTo>
                    <a:pt x="274" y="21600"/>
                    <a:pt x="-3620" y="2319"/>
                    <a:pt x="17980" y="0"/>
                  </a:cubicBezTo>
                </a:path>
              </a:pathLst>
            </a:custGeom>
            <a:noFill/>
            <a:ln w="38100" cap="flat">
              <a:solidFill>
                <a:srgbClr val="FFFFFF"/>
              </a:solidFill>
              <a:prstDash val="solid"/>
              <a:miter lim="400000"/>
            </a:ln>
            <a:effectLst/>
          </p:spPr>
          <p:txBody>
            <a:bodyPr wrap="square" lIns="0" tIns="0" rIns="0" bIns="0" numCol="1" anchor="ctr">
              <a:noAutofit/>
            </a:bodyPr>
            <a:lstStyle/>
            <a:p>
              <a:pPr lvl="0">
                <a:defRPr>
                  <a:solidFill>
                    <a:srgbClr val="000000"/>
                  </a:solidFill>
                  <a:latin typeface="Gill Sans" panose="020B0502020104020203"/>
                  <a:ea typeface="Gill Sans" panose="020B0502020104020203"/>
                  <a:cs typeface="Gill Sans" panose="020B0502020104020203"/>
                  <a:sym typeface="Gill Sans" panose="020B0502020104020203"/>
                </a:defRPr>
              </a:pPr>
              <a:endParaRPr sz="1265"/>
            </a:p>
          </p:txBody>
        </p:sp>
        <p:sp>
          <p:nvSpPr>
            <p:cNvPr id="27" name="Shape 82"/>
            <p:cNvSpPr/>
            <p:nvPr/>
          </p:nvSpPr>
          <p:spPr>
            <a:xfrm flipH="1">
              <a:off x="405278" y="912247"/>
              <a:ext cx="122114" cy="442352"/>
            </a:xfrm>
            <a:custGeom>
              <a:avLst/>
              <a:gdLst/>
              <a:ahLst/>
              <a:cxnLst>
                <a:cxn ang="0">
                  <a:pos x="wd2" y="hd2"/>
                </a:cxn>
                <a:cxn ang="5400000">
                  <a:pos x="wd2" y="hd2"/>
                </a:cxn>
                <a:cxn ang="10800000">
                  <a:pos x="wd2" y="hd2"/>
                </a:cxn>
                <a:cxn ang="16200000">
                  <a:pos x="wd2" y="hd2"/>
                </a:cxn>
              </a:cxnLst>
              <a:rect l="0" t="0" r="r" b="b"/>
              <a:pathLst>
                <a:path w="17980" h="21600" extrusionOk="0">
                  <a:moveTo>
                    <a:pt x="274" y="21600"/>
                  </a:moveTo>
                  <a:cubicBezTo>
                    <a:pt x="274" y="21600"/>
                    <a:pt x="-3620" y="2319"/>
                    <a:pt x="17980" y="0"/>
                  </a:cubicBezTo>
                </a:path>
              </a:pathLst>
            </a:custGeom>
            <a:noFill/>
            <a:ln w="38100" cap="flat">
              <a:solidFill>
                <a:srgbClr val="FFFFFF"/>
              </a:solidFill>
              <a:prstDash val="solid"/>
              <a:miter lim="400000"/>
            </a:ln>
            <a:effectLst/>
          </p:spPr>
          <p:txBody>
            <a:bodyPr wrap="square" lIns="0" tIns="0" rIns="0" bIns="0" numCol="1" anchor="ctr">
              <a:noAutofit/>
            </a:bodyPr>
            <a:lstStyle/>
            <a:p>
              <a:pPr lvl="0">
                <a:defRPr>
                  <a:solidFill>
                    <a:srgbClr val="000000"/>
                  </a:solidFill>
                  <a:latin typeface="Gill Sans" panose="020B0502020104020203"/>
                  <a:ea typeface="Gill Sans" panose="020B0502020104020203"/>
                  <a:cs typeface="Gill Sans" panose="020B0502020104020203"/>
                  <a:sym typeface="Gill Sans" panose="020B0502020104020203"/>
                </a:defRPr>
              </a:pPr>
              <a:endParaRPr sz="1265"/>
            </a:p>
          </p:txBody>
        </p:sp>
        <p:sp>
          <p:nvSpPr>
            <p:cNvPr id="28" name="Shape 83"/>
            <p:cNvSpPr/>
            <p:nvPr/>
          </p:nvSpPr>
          <p:spPr>
            <a:xfrm>
              <a:off x="350350" y="1450585"/>
              <a:ext cx="455001" cy="155585"/>
            </a:xfrm>
            <a:prstGeom prst="roundRect">
              <a:avLst>
                <a:gd name="adj" fmla="val 50000"/>
              </a:avLst>
            </a:prstGeom>
            <a:solidFill>
              <a:srgbClr val="79BF00"/>
            </a:solidFill>
            <a:ln w="12700" cap="flat">
              <a:noFill/>
              <a:miter lim="400000"/>
            </a:ln>
            <a:effectLst/>
          </p:spPr>
          <p:txBody>
            <a:bodyPr wrap="square" lIns="0" tIns="0" rIns="0" bIns="0" numCol="1" anchor="ctr">
              <a:noAutofit/>
            </a:bodyPr>
            <a:lstStyle/>
            <a:p>
              <a:pPr lvl="0" defTabSz="294640">
                <a:defRPr sz="3600">
                  <a:solidFill>
                    <a:srgbClr val="FFFFFF"/>
                  </a:solidFill>
                </a:defRPr>
              </a:pPr>
              <a:endParaRPr sz="2530"/>
            </a:p>
          </p:txBody>
        </p:sp>
        <p:sp>
          <p:nvSpPr>
            <p:cNvPr id="29" name="Shape 84"/>
            <p:cNvSpPr/>
            <p:nvPr/>
          </p:nvSpPr>
          <p:spPr>
            <a:xfrm>
              <a:off x="286649" y="1331610"/>
              <a:ext cx="577851" cy="155584"/>
            </a:xfrm>
            <a:prstGeom prst="roundRect">
              <a:avLst>
                <a:gd name="adj" fmla="val 50000"/>
              </a:avLst>
            </a:prstGeom>
            <a:solidFill>
              <a:srgbClr val="80C80B"/>
            </a:solidFill>
            <a:ln w="12700" cap="flat">
              <a:noFill/>
              <a:miter lim="400000"/>
            </a:ln>
            <a:effectLst/>
          </p:spPr>
          <p:txBody>
            <a:bodyPr wrap="square" lIns="0" tIns="0" rIns="0" bIns="0" numCol="1" anchor="ctr">
              <a:noAutofit/>
            </a:bodyPr>
            <a:lstStyle/>
            <a:p>
              <a:pPr lvl="0" defTabSz="294640">
                <a:defRPr sz="3600">
                  <a:solidFill>
                    <a:srgbClr val="FFFFFF"/>
                  </a:solidFill>
                </a:defRPr>
              </a:pPr>
              <a:endParaRPr sz="2530"/>
            </a:p>
          </p:txBody>
        </p:sp>
      </p:grpSp>
      <p:sp>
        <p:nvSpPr>
          <p:cNvPr id="32" name="Shape 54"/>
          <p:cNvSpPr>
            <a:spLocks noGrp="1"/>
          </p:cNvSpPr>
          <p:nvPr>
            <p:ph type="title"/>
          </p:nvPr>
        </p:nvSpPr>
        <p:spPr>
          <a:xfrm>
            <a:off x="3655219" y="80367"/>
            <a:ext cx="4869656" cy="973336"/>
          </a:xfrm>
          <a:prstGeom prst="rect">
            <a:avLst/>
          </a:prstGeom>
        </p:spPr>
        <p:txBody>
          <a:bodyPr/>
          <a:lstStyle/>
          <a:p>
            <a:pPr lvl="0">
              <a:defRPr sz="1800">
                <a:solidFill>
                  <a:srgbClr val="000000"/>
                </a:solidFill>
              </a:defRPr>
            </a:pPr>
            <a:r>
              <a:rPr lang="zh-CN" altLang="en-US" sz="5765">
                <a:solidFill>
                  <a:srgbClr val="FFFFFF"/>
                </a:solidFill>
              </a:rPr>
              <a:t>单击此处编辑母版标题样式</a:t>
            </a:r>
            <a:endParaRPr sz="5765">
              <a:solidFill>
                <a:srgbClr val="FFFFFF"/>
              </a:solidFill>
            </a:endParaRPr>
          </a:p>
        </p:txBody>
      </p:sp>
      <p:sp>
        <p:nvSpPr>
          <p:cNvPr id="40" name="Text Placeholder 16"/>
          <p:cNvSpPr>
            <a:spLocks noGrp="1"/>
          </p:cNvSpPr>
          <p:nvPr>
            <p:ph type="body" sz="quarter" idx="12" hasCustomPrompt="1"/>
          </p:nvPr>
        </p:nvSpPr>
        <p:spPr>
          <a:xfrm>
            <a:off x="5119688" y="3357563"/>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41" name="Text Placeholder 16"/>
          <p:cNvSpPr>
            <a:spLocks noGrp="1"/>
          </p:cNvSpPr>
          <p:nvPr>
            <p:ph type="body" sz="quarter" idx="13"/>
          </p:nvPr>
        </p:nvSpPr>
        <p:spPr>
          <a:xfrm>
            <a:off x="5119688" y="3815654"/>
            <a:ext cx="2667000" cy="1597591"/>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42" name="Text Placeholder 16"/>
          <p:cNvSpPr>
            <a:spLocks noGrp="1"/>
          </p:cNvSpPr>
          <p:nvPr>
            <p:ph type="body" sz="quarter" idx="14" hasCustomPrompt="1"/>
          </p:nvPr>
        </p:nvSpPr>
        <p:spPr>
          <a:xfrm>
            <a:off x="8274844" y="3357563"/>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43" name="Text Placeholder 16"/>
          <p:cNvSpPr>
            <a:spLocks noGrp="1"/>
          </p:cNvSpPr>
          <p:nvPr>
            <p:ph type="body" sz="quarter" idx="15"/>
          </p:nvPr>
        </p:nvSpPr>
        <p:spPr>
          <a:xfrm>
            <a:off x="8274844" y="3815654"/>
            <a:ext cx="2667000" cy="1597591"/>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45" name="Text Placeholder 16"/>
          <p:cNvSpPr>
            <a:spLocks noGrp="1"/>
          </p:cNvSpPr>
          <p:nvPr>
            <p:ph type="body" sz="quarter" idx="17"/>
          </p:nvPr>
        </p:nvSpPr>
        <p:spPr>
          <a:xfrm>
            <a:off x="5798344" y="2134470"/>
            <a:ext cx="1297782" cy="973062"/>
          </a:xfrm>
        </p:spPr>
        <p:txBody>
          <a:bodyPr vert="horz" anchor="ctr"/>
          <a:lstStyle>
            <a:lvl1pPr algn="ctr">
              <a:defRPr sz="2530" b="0" i="0" cap="none">
                <a:solidFill>
                  <a:srgbClr val="FEF6DF"/>
                </a:solidFill>
                <a:latin typeface="American Typewriter" panose="02090604020004020304"/>
                <a:cs typeface="American Typewriter" panose="02090604020004020304"/>
              </a:defRPr>
            </a:lvl1pPr>
          </a:lstStyle>
          <a:p>
            <a:pPr lvl="0"/>
            <a:endParaRPr lang="en-US" dirty="0"/>
          </a:p>
        </p:txBody>
      </p:sp>
      <p:sp>
        <p:nvSpPr>
          <p:cNvPr id="46" name="Text Placeholder 16"/>
          <p:cNvSpPr>
            <a:spLocks noGrp="1"/>
          </p:cNvSpPr>
          <p:nvPr>
            <p:ph type="body" sz="quarter" idx="18"/>
          </p:nvPr>
        </p:nvSpPr>
        <p:spPr>
          <a:xfrm>
            <a:off x="8977313" y="2134470"/>
            <a:ext cx="1297782" cy="973062"/>
          </a:xfrm>
        </p:spPr>
        <p:txBody>
          <a:bodyPr vert="horz" anchor="ctr"/>
          <a:lstStyle>
            <a:lvl1pPr algn="ctr">
              <a:defRPr sz="2530" b="0" i="0" cap="none">
                <a:solidFill>
                  <a:srgbClr val="FEF6DF"/>
                </a:solidFill>
                <a:latin typeface="American Typewriter" panose="02090604020004020304"/>
                <a:cs typeface="American Typewriter" panose="02090604020004020304"/>
              </a:defRPr>
            </a:lvl1pPr>
          </a:lstStyle>
          <a:p>
            <a:pPr lvl="0"/>
            <a:endParaRPr lang="en-US" dirty="0"/>
          </a:p>
        </p:txBody>
      </p:sp>
      <p:pic>
        <p:nvPicPr>
          <p:cNvPr id="47" name="图片 46"/>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9734773" y="-108416"/>
            <a:ext cx="2457227" cy="921460"/>
          </a:xfrm>
          <a:prstGeom prst="rect">
            <a:avLst/>
          </a:prstGeom>
        </p:spPr>
      </p:pic>
      <p:pic>
        <p:nvPicPr>
          <p:cNvPr id="48" name="图片 47" descr="新航道2"/>
          <p:cNvPicPr>
            <a:picLocks noChangeAspect="1"/>
          </p:cNvPicPr>
          <p:nvPr userDrawn="1"/>
        </p:nvPicPr>
        <p:blipFill>
          <a:blip r:embed="rId3"/>
          <a:stretch>
            <a:fillRect/>
          </a:stretch>
        </p:blipFill>
        <p:spPr>
          <a:xfrm>
            <a:off x="8915400" y="130810"/>
            <a:ext cx="3058160" cy="657225"/>
          </a:xfrm>
          <a:prstGeom prst="rect">
            <a:avLst/>
          </a:prstGeom>
        </p:spPr>
      </p:pic>
      <p:pic>
        <p:nvPicPr>
          <p:cNvPr id="49" name="图片 48" descr="the world speak ielts"/>
          <p:cNvPicPr>
            <a:picLocks noChangeAspect="1"/>
          </p:cNvPicPr>
          <p:nvPr userDrawn="1"/>
        </p:nvPicPr>
        <p:blipFill>
          <a:blip r:embed="rId4"/>
          <a:stretch>
            <a:fillRect/>
          </a:stretch>
        </p:blipFill>
        <p:spPr>
          <a:xfrm>
            <a:off x="123825" y="6040755"/>
            <a:ext cx="1400175" cy="590550"/>
          </a:xfrm>
          <a:prstGeom prst="rect">
            <a:avLst/>
          </a:prstGeom>
        </p:spPr>
      </p:pic>
      <p:cxnSp>
        <p:nvCxnSpPr>
          <p:cNvPr id="50" name="直接连接符 3"/>
          <p:cNvCxnSpPr/>
          <p:nvPr userDrawn="1"/>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rocess 3">
    <p:spTree>
      <p:nvGrpSpPr>
        <p:cNvPr id="1" name=""/>
        <p:cNvGrpSpPr/>
        <p:nvPr/>
      </p:nvGrpSpPr>
      <p:grpSpPr>
        <a:xfrm>
          <a:off x="0" y="0"/>
          <a:ext cx="0" cy="0"/>
          <a:chOff x="0" y="0"/>
          <a:chExt cx="0" cy="0"/>
        </a:xfrm>
      </p:grpSpPr>
      <p:sp>
        <p:nvSpPr>
          <p:cNvPr id="18" name="Text Placeholder 16"/>
          <p:cNvSpPr>
            <a:spLocks noGrp="1"/>
          </p:cNvSpPr>
          <p:nvPr>
            <p:ph type="body" sz="quarter" idx="12" hasCustomPrompt="1"/>
          </p:nvPr>
        </p:nvSpPr>
        <p:spPr>
          <a:xfrm>
            <a:off x="1209793" y="3429000"/>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19" name="Text Placeholder 16"/>
          <p:cNvSpPr>
            <a:spLocks noGrp="1"/>
          </p:cNvSpPr>
          <p:nvPr>
            <p:ph type="body" sz="quarter" idx="13"/>
          </p:nvPr>
        </p:nvSpPr>
        <p:spPr>
          <a:xfrm>
            <a:off x="1209793" y="3887092"/>
            <a:ext cx="2667000" cy="1597591"/>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5" name="Shape 54"/>
          <p:cNvSpPr>
            <a:spLocks noGrp="1"/>
          </p:cNvSpPr>
          <p:nvPr>
            <p:ph type="title"/>
          </p:nvPr>
        </p:nvSpPr>
        <p:spPr>
          <a:xfrm>
            <a:off x="3655219" y="80367"/>
            <a:ext cx="4869656" cy="973336"/>
          </a:xfrm>
          <a:prstGeom prst="rect">
            <a:avLst/>
          </a:prstGeom>
        </p:spPr>
        <p:txBody>
          <a:bodyPr/>
          <a:lstStyle/>
          <a:p>
            <a:pPr lvl="0">
              <a:defRPr sz="1800">
                <a:solidFill>
                  <a:srgbClr val="000000"/>
                </a:solidFill>
              </a:defRPr>
            </a:pPr>
            <a:r>
              <a:rPr lang="zh-CN" altLang="en-US" sz="5765">
                <a:solidFill>
                  <a:srgbClr val="FFFFFF"/>
                </a:solidFill>
              </a:rPr>
              <a:t>单击此处编辑母版标题样式</a:t>
            </a:r>
            <a:endParaRPr sz="5765">
              <a:solidFill>
                <a:srgbClr val="FFFFFF"/>
              </a:solidFill>
            </a:endParaRPr>
          </a:p>
        </p:txBody>
      </p:sp>
      <p:sp>
        <p:nvSpPr>
          <p:cNvPr id="15" name="Text Placeholder 16"/>
          <p:cNvSpPr>
            <a:spLocks noGrp="1"/>
          </p:cNvSpPr>
          <p:nvPr>
            <p:ph type="body" sz="quarter" idx="18"/>
          </p:nvPr>
        </p:nvSpPr>
        <p:spPr>
          <a:xfrm>
            <a:off x="1702593" y="2053828"/>
            <a:ext cx="1666876" cy="1259087"/>
          </a:xfrm>
        </p:spPr>
        <p:txBody>
          <a:bodyPr vert="horz" anchor="ctr"/>
          <a:lstStyle>
            <a:lvl1pPr algn="ctr">
              <a:defRPr sz="3375" b="0" i="0" cap="none">
                <a:solidFill>
                  <a:srgbClr val="FEF6DF"/>
                </a:solidFill>
                <a:latin typeface="American Typewriter" panose="02090604020004020304"/>
                <a:cs typeface="American Typewriter" panose="02090604020004020304"/>
              </a:defRPr>
            </a:lvl1pPr>
          </a:lstStyle>
          <a:p>
            <a:pPr lvl="0"/>
            <a:endParaRPr lang="en-US" dirty="0"/>
          </a:p>
        </p:txBody>
      </p:sp>
      <p:sp>
        <p:nvSpPr>
          <p:cNvPr id="16" name="Text Placeholder 16"/>
          <p:cNvSpPr>
            <a:spLocks noGrp="1"/>
          </p:cNvSpPr>
          <p:nvPr>
            <p:ph type="body" sz="quarter" idx="19"/>
          </p:nvPr>
        </p:nvSpPr>
        <p:spPr>
          <a:xfrm>
            <a:off x="5262563" y="2053828"/>
            <a:ext cx="1666876" cy="1259087"/>
          </a:xfrm>
        </p:spPr>
        <p:txBody>
          <a:bodyPr vert="horz" anchor="ctr"/>
          <a:lstStyle>
            <a:lvl1pPr algn="ctr">
              <a:defRPr sz="3375" b="0" i="0" cap="none">
                <a:solidFill>
                  <a:srgbClr val="FEF6DF"/>
                </a:solidFill>
                <a:latin typeface="American Typewriter" panose="02090604020004020304"/>
                <a:cs typeface="American Typewriter" panose="02090604020004020304"/>
              </a:defRPr>
            </a:lvl1pPr>
          </a:lstStyle>
          <a:p>
            <a:pPr lvl="0"/>
            <a:endParaRPr lang="en-US" dirty="0"/>
          </a:p>
        </p:txBody>
      </p:sp>
      <p:sp>
        <p:nvSpPr>
          <p:cNvPr id="17" name="Text Placeholder 16"/>
          <p:cNvSpPr>
            <a:spLocks noGrp="1"/>
          </p:cNvSpPr>
          <p:nvPr>
            <p:ph type="body" sz="quarter" idx="20"/>
          </p:nvPr>
        </p:nvSpPr>
        <p:spPr>
          <a:xfrm>
            <a:off x="8798718" y="2053828"/>
            <a:ext cx="1666876" cy="1259087"/>
          </a:xfrm>
        </p:spPr>
        <p:txBody>
          <a:bodyPr vert="horz" anchor="ctr"/>
          <a:lstStyle>
            <a:lvl1pPr algn="ctr">
              <a:defRPr sz="3375" b="0" i="0" cap="none">
                <a:solidFill>
                  <a:srgbClr val="FEF6DF"/>
                </a:solidFill>
                <a:latin typeface="American Typewriter" panose="02090604020004020304"/>
                <a:cs typeface="American Typewriter" panose="02090604020004020304"/>
              </a:defRPr>
            </a:lvl1pPr>
          </a:lstStyle>
          <a:p>
            <a:pPr lvl="0"/>
            <a:endParaRPr lang="en-US" dirty="0"/>
          </a:p>
        </p:txBody>
      </p:sp>
      <p:sp>
        <p:nvSpPr>
          <p:cNvPr id="20" name="Text Placeholder 16"/>
          <p:cNvSpPr>
            <a:spLocks noGrp="1"/>
          </p:cNvSpPr>
          <p:nvPr>
            <p:ph type="body" sz="quarter" idx="21" hasCustomPrompt="1"/>
          </p:nvPr>
        </p:nvSpPr>
        <p:spPr>
          <a:xfrm>
            <a:off x="4757856" y="3429000"/>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21" name="Text Placeholder 16"/>
          <p:cNvSpPr>
            <a:spLocks noGrp="1"/>
          </p:cNvSpPr>
          <p:nvPr>
            <p:ph type="body" sz="quarter" idx="22"/>
          </p:nvPr>
        </p:nvSpPr>
        <p:spPr>
          <a:xfrm>
            <a:off x="4757856" y="3887092"/>
            <a:ext cx="2667000" cy="1597591"/>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22" name="Text Placeholder 16"/>
          <p:cNvSpPr>
            <a:spLocks noGrp="1"/>
          </p:cNvSpPr>
          <p:nvPr>
            <p:ph type="body" sz="quarter" idx="23" hasCustomPrompt="1"/>
          </p:nvPr>
        </p:nvSpPr>
        <p:spPr>
          <a:xfrm>
            <a:off x="8294012" y="3429000"/>
            <a:ext cx="2667000" cy="446484"/>
          </a:xfrm>
        </p:spPr>
        <p:txBody>
          <a:bodyPr vert="horz" anchor="ctr"/>
          <a:lstStyle>
            <a:lvl1pPr algn="ctr">
              <a:defRPr sz="2530" b="0" i="0" cap="all">
                <a:solidFill>
                  <a:srgbClr val="7F6A64"/>
                </a:solidFill>
                <a:latin typeface="American Typewriter" panose="02090604020004020304"/>
                <a:cs typeface="American Typewriter" panose="02090604020004020304"/>
              </a:defRPr>
            </a:lvl1pPr>
          </a:lstStyle>
          <a:p>
            <a:pPr lvl="0"/>
            <a:r>
              <a:rPr lang="en-US"/>
              <a:t>Fugit</a:t>
            </a:r>
          </a:p>
        </p:txBody>
      </p:sp>
      <p:sp>
        <p:nvSpPr>
          <p:cNvPr id="23" name="Text Placeholder 16"/>
          <p:cNvSpPr>
            <a:spLocks noGrp="1"/>
          </p:cNvSpPr>
          <p:nvPr>
            <p:ph type="body" sz="quarter" idx="24"/>
          </p:nvPr>
        </p:nvSpPr>
        <p:spPr>
          <a:xfrm>
            <a:off x="8294012" y="3887092"/>
            <a:ext cx="2667000" cy="1597591"/>
          </a:xfrm>
        </p:spPr>
        <p:txBody>
          <a:bodyPr vert="horz" anchor="t"/>
          <a:lstStyle>
            <a:lvl1pPr algn="ctr">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pic>
        <p:nvPicPr>
          <p:cNvPr id="24" name="图片 2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9734773" y="-108416"/>
            <a:ext cx="2457227" cy="921460"/>
          </a:xfrm>
          <a:prstGeom prst="rect">
            <a:avLst/>
          </a:prstGeom>
        </p:spPr>
      </p:pic>
      <p:pic>
        <p:nvPicPr>
          <p:cNvPr id="25" name="图片 24" descr="新航道2"/>
          <p:cNvPicPr>
            <a:picLocks noChangeAspect="1"/>
          </p:cNvPicPr>
          <p:nvPr userDrawn="1"/>
        </p:nvPicPr>
        <p:blipFill>
          <a:blip r:embed="rId3"/>
          <a:stretch>
            <a:fillRect/>
          </a:stretch>
        </p:blipFill>
        <p:spPr>
          <a:xfrm>
            <a:off x="8915400" y="130810"/>
            <a:ext cx="3058160" cy="657225"/>
          </a:xfrm>
          <a:prstGeom prst="rect">
            <a:avLst/>
          </a:prstGeom>
        </p:spPr>
      </p:pic>
      <p:pic>
        <p:nvPicPr>
          <p:cNvPr id="26" name="图片 25" descr="the world speak ielts"/>
          <p:cNvPicPr>
            <a:picLocks noChangeAspect="1"/>
          </p:cNvPicPr>
          <p:nvPr userDrawn="1"/>
        </p:nvPicPr>
        <p:blipFill>
          <a:blip r:embed="rId4"/>
          <a:stretch>
            <a:fillRect/>
          </a:stretch>
        </p:blipFill>
        <p:spPr>
          <a:xfrm>
            <a:off x="123825" y="6040755"/>
            <a:ext cx="1400175" cy="590550"/>
          </a:xfrm>
          <a:prstGeom prst="rect">
            <a:avLst/>
          </a:prstGeom>
        </p:spPr>
      </p:pic>
      <p:cxnSp>
        <p:nvCxnSpPr>
          <p:cNvPr id="27" name="直接连接符 3"/>
          <p:cNvCxnSpPr/>
          <p:nvPr userDrawn="1"/>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hoto &amp; Tex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lvl="0"/>
            <a:fld id="{86CB4B4D-7CA3-9044-876B-883B54F8677D}" type="slidenum">
              <a:rPr lang="en-US"/>
              <a:pPr lvl="0"/>
              <a:t>‹#›</a:t>
            </a:fld>
            <a:endParaRPr lang="en-US"/>
          </a:p>
        </p:txBody>
      </p:sp>
      <p:sp>
        <p:nvSpPr>
          <p:cNvPr id="5" name="Shape 54"/>
          <p:cNvSpPr>
            <a:spLocks noGrp="1"/>
          </p:cNvSpPr>
          <p:nvPr>
            <p:ph type="title"/>
          </p:nvPr>
        </p:nvSpPr>
        <p:spPr>
          <a:xfrm>
            <a:off x="3655219" y="80367"/>
            <a:ext cx="4869656" cy="973336"/>
          </a:xfrm>
          <a:prstGeom prst="rect">
            <a:avLst/>
          </a:prstGeom>
        </p:spPr>
        <p:txBody>
          <a:bodyPr/>
          <a:lstStyle/>
          <a:p>
            <a:pPr lvl="0">
              <a:defRPr sz="1800">
                <a:solidFill>
                  <a:srgbClr val="000000"/>
                </a:solidFill>
              </a:defRPr>
            </a:pPr>
            <a:r>
              <a:rPr lang="zh-CN" altLang="en-US" sz="5765">
                <a:solidFill>
                  <a:srgbClr val="FFFFFF"/>
                </a:solidFill>
              </a:rPr>
              <a:t>单击此处编辑母版标题样式</a:t>
            </a:r>
            <a:endParaRPr sz="5765">
              <a:solidFill>
                <a:srgbClr val="FFFFFF"/>
              </a:solidFill>
            </a:endParaRPr>
          </a:p>
        </p:txBody>
      </p:sp>
      <p:sp>
        <p:nvSpPr>
          <p:cNvPr id="10" name="Text Placeholder 16"/>
          <p:cNvSpPr>
            <a:spLocks noGrp="1"/>
          </p:cNvSpPr>
          <p:nvPr>
            <p:ph type="body" sz="quarter" idx="12"/>
          </p:nvPr>
        </p:nvSpPr>
        <p:spPr>
          <a:xfrm>
            <a:off x="1210994" y="2178844"/>
            <a:ext cx="4714875" cy="1044773"/>
          </a:xfrm>
        </p:spPr>
        <p:txBody>
          <a:bodyPr vert="horz" anchor="t"/>
          <a:lstStyle>
            <a:lvl1pPr algn="l">
              <a:defRPr sz="1685" b="1"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11" name="Text Placeholder 16"/>
          <p:cNvSpPr>
            <a:spLocks noGrp="1"/>
          </p:cNvSpPr>
          <p:nvPr>
            <p:ph type="body" sz="quarter" idx="13"/>
          </p:nvPr>
        </p:nvSpPr>
        <p:spPr>
          <a:xfrm>
            <a:off x="1214438" y="3295055"/>
            <a:ext cx="4714875" cy="2187773"/>
          </a:xfrm>
        </p:spPr>
        <p:txBody>
          <a:bodyPr vert="horz" anchor="t"/>
          <a:lstStyle>
            <a:lvl1pPr algn="l">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9734773" y="-108416"/>
            <a:ext cx="2457227" cy="921460"/>
          </a:xfrm>
          <a:prstGeom prst="rect">
            <a:avLst/>
          </a:prstGeom>
        </p:spPr>
      </p:pic>
      <p:cxnSp>
        <p:nvCxnSpPr>
          <p:cNvPr id="9" name="直接连接符 3"/>
          <p:cNvCxnSpPr/>
          <p:nvPr userDrawn="1"/>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pic>
        <p:nvPicPr>
          <p:cNvPr id="13" name="图片 12" descr="新航道2"/>
          <p:cNvPicPr>
            <a:picLocks noChangeAspect="1"/>
          </p:cNvPicPr>
          <p:nvPr userDrawn="1"/>
        </p:nvPicPr>
        <p:blipFill>
          <a:blip r:embed="rId3"/>
          <a:stretch>
            <a:fillRect/>
          </a:stretch>
        </p:blipFill>
        <p:spPr>
          <a:xfrm>
            <a:off x="8915400" y="130810"/>
            <a:ext cx="3058160" cy="657225"/>
          </a:xfrm>
          <a:prstGeom prst="rect">
            <a:avLst/>
          </a:prstGeom>
        </p:spPr>
      </p:pic>
      <p:pic>
        <p:nvPicPr>
          <p:cNvPr id="14" name="图片 13" descr="the world speak ielts"/>
          <p:cNvPicPr>
            <a:picLocks noChangeAspect="1"/>
          </p:cNvPicPr>
          <p:nvPr userDrawn="1"/>
        </p:nvPicPr>
        <p:blipFill>
          <a:blip r:embed="rId4"/>
          <a:stretch>
            <a:fillRect/>
          </a:stretch>
        </p:blipFill>
        <p:spPr>
          <a:xfrm>
            <a:off x="123825" y="6040755"/>
            <a:ext cx="1400175" cy="590550"/>
          </a:xfrm>
          <a:prstGeom prst="rect">
            <a:avLst/>
          </a:prstGeom>
        </p:spPr>
      </p:pic>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Body &amp; Text">
    <p:spTree>
      <p:nvGrpSpPr>
        <p:cNvPr id="1" name=""/>
        <p:cNvGrpSpPr/>
        <p:nvPr/>
      </p:nvGrpSpPr>
      <p:grpSpPr>
        <a:xfrm>
          <a:off x="0" y="0"/>
          <a:ext cx="0" cy="0"/>
          <a:chOff x="0" y="0"/>
          <a:chExt cx="0" cy="0"/>
        </a:xfrm>
      </p:grpSpPr>
      <p:sp>
        <p:nvSpPr>
          <p:cNvPr id="31" name="Shape 5"/>
          <p:cNvSpPr/>
          <p:nvPr userDrawn="1"/>
        </p:nvSpPr>
        <p:spPr>
          <a:xfrm>
            <a:off x="0" y="4027289"/>
            <a:ext cx="12192000" cy="62508"/>
          </a:xfrm>
          <a:prstGeom prst="rect">
            <a:avLst/>
          </a:prstGeom>
          <a:solidFill>
            <a:srgbClr val="FFFFFF"/>
          </a:solidFill>
          <a:ln w="12700">
            <a:miter lim="400000"/>
          </a:ln>
        </p:spPr>
        <p:txBody>
          <a:bodyPr lIns="0" tIns="0" rIns="0" bIns="0" anchor="ctr"/>
          <a:lstStyle/>
          <a:p>
            <a:pPr lvl="0" defTabSz="294640">
              <a:defRPr sz="3600">
                <a:solidFill>
                  <a:srgbClr val="FFFFFF"/>
                </a:solidFill>
              </a:defRPr>
            </a:pPr>
            <a:endParaRPr sz="2530"/>
          </a:p>
        </p:txBody>
      </p:sp>
      <p:sp>
        <p:nvSpPr>
          <p:cNvPr id="32" name="Shape 6"/>
          <p:cNvSpPr/>
          <p:nvPr userDrawn="1"/>
        </p:nvSpPr>
        <p:spPr>
          <a:xfrm flipV="1">
            <a:off x="5579" y="3769391"/>
            <a:ext cx="12213447" cy="1"/>
          </a:xfrm>
          <a:prstGeom prst="line">
            <a:avLst/>
          </a:prstGeom>
          <a:ln w="63500">
            <a:solidFill>
              <a:srgbClr val="FFFFFF"/>
            </a:solidFill>
            <a:custDash>
              <a:ds d="200000" sp="200000"/>
            </a:custDash>
            <a:miter lim="400000"/>
          </a:ln>
        </p:spPr>
        <p:txBody>
          <a:bodyPr lIns="0" tIns="0" rIns="0" bIns="0" anchor="ctr"/>
          <a:lstStyle/>
          <a:p>
            <a:pPr lvl="0" algn="l" defTabSz="321310">
              <a:defRPr sz="1200">
                <a:solidFill>
                  <a:srgbClr val="000000"/>
                </a:solidFill>
                <a:latin typeface="Helvetica"/>
                <a:ea typeface="Helvetica"/>
                <a:cs typeface="Helvetica"/>
                <a:sym typeface="Helvetica"/>
              </a:defRPr>
            </a:pPr>
            <a:endParaRPr sz="845"/>
          </a:p>
        </p:txBody>
      </p:sp>
      <p:sp>
        <p:nvSpPr>
          <p:cNvPr id="53" name="Shape 27"/>
          <p:cNvSpPr/>
          <p:nvPr userDrawn="1"/>
        </p:nvSpPr>
        <p:spPr>
          <a:xfrm>
            <a:off x="9019548" y="4891885"/>
            <a:ext cx="1655438" cy="1037429"/>
          </a:xfrm>
          <a:custGeom>
            <a:avLst/>
            <a:gdLst/>
            <a:ahLst/>
            <a:cxnLst>
              <a:cxn ang="0">
                <a:pos x="wd2" y="hd2"/>
              </a:cxn>
              <a:cxn ang="5400000">
                <a:pos x="wd2" y="hd2"/>
              </a:cxn>
              <a:cxn ang="10800000">
                <a:pos x="wd2" y="hd2"/>
              </a:cxn>
              <a:cxn ang="16200000">
                <a:pos x="wd2" y="hd2"/>
              </a:cxn>
            </a:cxnLst>
            <a:rect l="0" t="0" r="r" b="b"/>
            <a:pathLst>
              <a:path w="21600" h="18401" extrusionOk="0">
                <a:moveTo>
                  <a:pt x="21600" y="14569"/>
                </a:moveTo>
                <a:cubicBezTo>
                  <a:pt x="16637" y="19678"/>
                  <a:pt x="8590" y="19678"/>
                  <a:pt x="3627" y="14569"/>
                </a:cubicBezTo>
                <a:cubicBezTo>
                  <a:pt x="748" y="11605"/>
                  <a:pt x="37" y="7993"/>
                  <a:pt x="0" y="5326"/>
                </a:cubicBezTo>
                <a:cubicBezTo>
                  <a:pt x="2889" y="3985"/>
                  <a:pt x="3632" y="2513"/>
                  <a:pt x="5716" y="367"/>
                </a:cubicBezTo>
                <a:cubicBezTo>
                  <a:pt x="7940" y="-1922"/>
                  <a:pt x="20984" y="6946"/>
                  <a:pt x="21600" y="14569"/>
                </a:cubicBezTo>
                <a:close/>
              </a:path>
            </a:pathLst>
          </a:custGeom>
          <a:solidFill>
            <a:srgbClr val="FFFFFF">
              <a:alpha val="5000"/>
            </a:srgbClr>
          </a:solidFill>
          <a:ln w="12700">
            <a:miter lim="400000"/>
          </a:ln>
        </p:spPr>
        <p:txBody>
          <a:bodyPr lIns="0" tIns="0" rIns="0" bIns="0" anchor="ctr"/>
          <a:lstStyle/>
          <a:p>
            <a:pPr lvl="0" defTabSz="294640">
              <a:defRPr sz="3600">
                <a:solidFill>
                  <a:srgbClr val="FFFFFF"/>
                </a:solidFill>
              </a:defRPr>
            </a:pPr>
            <a:endParaRPr sz="2530"/>
          </a:p>
        </p:txBody>
      </p:sp>
      <p:sp>
        <p:nvSpPr>
          <p:cNvPr id="55" name="Shape 29"/>
          <p:cNvSpPr>
            <a:spLocks noGrp="1"/>
          </p:cNvSpPr>
          <p:nvPr>
            <p:ph type="title" hasCustomPrompt="1"/>
          </p:nvPr>
        </p:nvSpPr>
        <p:spPr>
          <a:xfrm>
            <a:off x="5929313" y="169664"/>
            <a:ext cx="4869656" cy="973336"/>
          </a:xfrm>
          <a:prstGeom prst="rect">
            <a:avLst/>
          </a:prstGeom>
          <a:ln w="12700">
            <a:miter lim="400000"/>
          </a:ln>
        </p:spPr>
        <p:txBody>
          <a:bodyPr lIns="0" tIns="0" rIns="0" bIns="0" anchor="b"/>
          <a:lstStyle/>
          <a:p>
            <a:pPr lvl="0">
              <a:defRPr sz="1800">
                <a:solidFill>
                  <a:srgbClr val="000000"/>
                </a:solidFill>
              </a:defRPr>
            </a:pPr>
            <a:r>
              <a:rPr lang="en-US" sz="5765">
                <a:solidFill>
                  <a:srgbClr val="FFFFFF"/>
                </a:solidFill>
              </a:rPr>
              <a:t>Title Text</a:t>
            </a:r>
            <a:endParaRPr sz="5765">
              <a:solidFill>
                <a:srgbClr val="FFFFFF"/>
              </a:solidFill>
            </a:endParaRPr>
          </a:p>
        </p:txBody>
      </p:sp>
      <p:sp>
        <p:nvSpPr>
          <p:cNvPr id="57" name="TextBox 56"/>
          <p:cNvSpPr txBox="1"/>
          <p:nvPr userDrawn="1"/>
        </p:nvSpPr>
        <p:spPr>
          <a:xfrm>
            <a:off x="2405741" y="1153448"/>
            <a:ext cx="72199" cy="48333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marL="0" marR="0" indent="0" algn="ctr" defTabSz="410845" rtl="0" fontAlgn="auto" latinLnBrk="1" hangingPunct="0">
              <a:lnSpc>
                <a:spcPct val="100000"/>
              </a:lnSpc>
              <a:spcBef>
                <a:spcPts val="0"/>
              </a:spcBef>
              <a:spcAft>
                <a:spcPts val="0"/>
              </a:spcAft>
              <a:buClrTx/>
              <a:buSzTx/>
              <a:buFontTx/>
              <a:buNone/>
            </a:pPr>
            <a:endParaRPr kumimoji="0" lang="en-US" sz="2670" b="0" i="0" u="none" strike="noStrike" cap="none" spc="0" normalizeH="0" baseline="0">
              <a:ln>
                <a:noFill/>
              </a:ln>
              <a:solidFill>
                <a:srgbClr val="7F6964"/>
              </a:solidFill>
              <a:effectLst/>
              <a:uFillTx/>
              <a:latin typeface="+mn-lt"/>
              <a:ea typeface="+mn-ea"/>
              <a:cs typeface="+mn-cs"/>
              <a:sym typeface="American Typewriter" panose="02090604020004020304"/>
            </a:endParaRPr>
          </a:p>
        </p:txBody>
      </p:sp>
      <p:sp>
        <p:nvSpPr>
          <p:cNvPr id="58" name="Text Placeholder 16"/>
          <p:cNvSpPr>
            <a:spLocks noGrp="1"/>
          </p:cNvSpPr>
          <p:nvPr>
            <p:ph type="body" sz="quarter" idx="12"/>
          </p:nvPr>
        </p:nvSpPr>
        <p:spPr>
          <a:xfrm>
            <a:off x="1214437" y="4497044"/>
            <a:ext cx="7310438" cy="354711"/>
          </a:xfrm>
        </p:spPr>
        <p:txBody>
          <a:bodyPr vert="horz" anchor="t"/>
          <a:lstStyle>
            <a:lvl1pPr algn="l">
              <a:defRPr sz="1685" b="1"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59" name="Text Placeholder 16"/>
          <p:cNvSpPr>
            <a:spLocks noGrp="1"/>
          </p:cNvSpPr>
          <p:nvPr>
            <p:ph type="body" sz="quarter" idx="13"/>
          </p:nvPr>
        </p:nvSpPr>
        <p:spPr>
          <a:xfrm>
            <a:off x="1214437" y="4896570"/>
            <a:ext cx="7310438" cy="800571"/>
          </a:xfrm>
        </p:spPr>
        <p:txBody>
          <a:bodyPr vert="horz" anchor="t"/>
          <a:lstStyle>
            <a:lvl1pPr algn="l">
              <a:defRPr sz="1685" b="0" i="0" cap="none">
                <a:solidFill>
                  <a:srgbClr val="7F6A64"/>
                </a:solidFill>
                <a:latin typeface="American Typewriter" panose="02090604020004020304"/>
                <a:cs typeface="American Typewriter" panose="02090604020004020304"/>
              </a:defRPr>
            </a:lvl1pPr>
          </a:lstStyle>
          <a:p>
            <a:pPr lvl="0"/>
            <a:r>
              <a:rPr lang="zh-CN" altLang="en-US"/>
              <a:t>单击此处编辑母版文本样式</a:t>
            </a:r>
          </a:p>
        </p:txBody>
      </p:sp>
      <p:sp>
        <p:nvSpPr>
          <p:cNvPr id="60" name="Text Placeholder 16"/>
          <p:cNvSpPr>
            <a:spLocks noGrp="1"/>
          </p:cNvSpPr>
          <p:nvPr>
            <p:ph type="body" sz="quarter" idx="14"/>
          </p:nvPr>
        </p:nvSpPr>
        <p:spPr>
          <a:xfrm>
            <a:off x="5925868" y="1153464"/>
            <a:ext cx="4873100" cy="483306"/>
          </a:xfrm>
        </p:spPr>
        <p:txBody>
          <a:bodyPr vert="horz" anchor="t"/>
          <a:lstStyle>
            <a:lvl1pPr algn="ctr">
              <a:defRPr sz="2530" b="0" i="0" cap="none">
                <a:solidFill>
                  <a:srgbClr val="FFFFFF"/>
                </a:solidFill>
                <a:latin typeface="American Typewriter" panose="02090604020004020304"/>
                <a:cs typeface="American Typewriter" panose="02090604020004020304"/>
              </a:defRPr>
            </a:lvl1pPr>
          </a:lstStyle>
          <a:p>
            <a:pPr lvl="0"/>
            <a:r>
              <a:rPr lang="zh-CN" altLang="en-US"/>
              <a:t>单击此处编辑母版文本样式</a:t>
            </a:r>
          </a:p>
        </p:txBody>
      </p:sp>
      <p:pic>
        <p:nvPicPr>
          <p:cNvPr id="56" name="图片 55"/>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63477" y="-200234"/>
            <a:ext cx="2457227" cy="921460"/>
          </a:xfrm>
          <a:prstGeom prst="rect">
            <a:avLst/>
          </a:prstGeom>
        </p:spPr>
      </p:pic>
      <p:pic>
        <p:nvPicPr>
          <p:cNvPr id="62" name="图片 61" descr="新航道2"/>
          <p:cNvPicPr>
            <a:picLocks noChangeAspect="1"/>
          </p:cNvPicPr>
          <p:nvPr userDrawn="1"/>
        </p:nvPicPr>
        <p:blipFill>
          <a:blip r:embed="rId3"/>
          <a:stretch>
            <a:fillRect/>
          </a:stretch>
        </p:blipFill>
        <p:spPr>
          <a:xfrm>
            <a:off x="8915400" y="130810"/>
            <a:ext cx="3058160" cy="657225"/>
          </a:xfrm>
          <a:prstGeom prst="rect">
            <a:avLst/>
          </a:prstGeom>
        </p:spPr>
      </p:pic>
      <p:pic>
        <p:nvPicPr>
          <p:cNvPr id="64" name="图片 63" descr="the world speak ielts"/>
          <p:cNvPicPr>
            <a:picLocks noChangeAspect="1"/>
          </p:cNvPicPr>
          <p:nvPr userDrawn="1"/>
        </p:nvPicPr>
        <p:blipFill>
          <a:blip r:embed="rId4"/>
          <a:stretch>
            <a:fillRect/>
          </a:stretch>
        </p:blipFill>
        <p:spPr>
          <a:xfrm>
            <a:off x="123825" y="6040755"/>
            <a:ext cx="1400175" cy="590550"/>
          </a:xfrm>
          <a:prstGeom prst="rect">
            <a:avLst/>
          </a:prstGeom>
        </p:spPr>
      </p:pic>
      <p:cxnSp>
        <p:nvCxnSpPr>
          <p:cNvPr id="65" name="直接连接符 3"/>
          <p:cNvCxnSpPr/>
          <p:nvPr userDrawn="1"/>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pic>
        <p:nvPicPr>
          <p:cNvPr id="7" name="图片 6" descr="the world speak ielts"/>
          <p:cNvPicPr>
            <a:picLocks noChangeAspect="1"/>
          </p:cNvPicPr>
          <p:nvPr userDrawn="1"/>
        </p:nvPicPr>
        <p:blipFill>
          <a:blip r:embed="rId2"/>
          <a:stretch>
            <a:fillRect/>
          </a:stretch>
        </p:blipFill>
        <p:spPr>
          <a:xfrm>
            <a:off x="165100" y="6177280"/>
            <a:ext cx="1400175" cy="590550"/>
          </a:xfrm>
          <a:prstGeom prst="rect">
            <a:avLst/>
          </a:prstGeom>
        </p:spPr>
      </p:pic>
      <p:pic>
        <p:nvPicPr>
          <p:cNvPr id="8" name="图片 7" descr="新航道2"/>
          <p:cNvPicPr>
            <a:picLocks noChangeAspect="1"/>
          </p:cNvPicPr>
          <p:nvPr userDrawn="1"/>
        </p:nvPicPr>
        <p:blipFill>
          <a:blip r:embed="rId3"/>
          <a:stretch>
            <a:fillRect/>
          </a:stretch>
        </p:blipFill>
        <p:spPr>
          <a:xfrm>
            <a:off x="9002395" y="81280"/>
            <a:ext cx="3058160" cy="65722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pPr/>
              <a:t>‹#›</a:t>
            </a:fld>
            <a:endParaRPr lang="zh-CN" altLang="en-US"/>
          </a:p>
        </p:txBody>
      </p:sp>
      <p:pic>
        <p:nvPicPr>
          <p:cNvPr id="5" name="图片 4" descr="the world speak ielts"/>
          <p:cNvPicPr>
            <a:picLocks noChangeAspect="1"/>
          </p:cNvPicPr>
          <p:nvPr userDrawn="1"/>
        </p:nvPicPr>
        <p:blipFill>
          <a:blip r:embed="rId2"/>
          <a:stretch>
            <a:fillRect/>
          </a:stretch>
        </p:blipFill>
        <p:spPr>
          <a:xfrm>
            <a:off x="109855" y="6130925"/>
            <a:ext cx="1400175" cy="590550"/>
          </a:xfrm>
          <a:prstGeom prst="rect">
            <a:avLst/>
          </a:prstGeom>
        </p:spPr>
      </p:pic>
      <p:pic>
        <p:nvPicPr>
          <p:cNvPr id="6" name="图片 5" descr="新航道2"/>
          <p:cNvPicPr>
            <a:picLocks noChangeAspect="1"/>
          </p:cNvPicPr>
          <p:nvPr userDrawn="1"/>
        </p:nvPicPr>
        <p:blipFill>
          <a:blip r:embed="rId3"/>
          <a:stretch>
            <a:fillRect/>
          </a:stretch>
        </p:blipFill>
        <p:spPr>
          <a:xfrm>
            <a:off x="8964930" y="68580"/>
            <a:ext cx="3058160" cy="657225"/>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2024/6/9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pPr/>
              <a:t>2024/6/9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2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2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2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30.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3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1.xml"/><Relationship Id="rId7" Type="http://schemas.openxmlformats.org/officeDocument/2006/relationships/diagramLayout" Target="../diagrams/layout1.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diagramData" Target="../diagrams/data1.xml"/><Relationship Id="rId5" Type="http://schemas.openxmlformats.org/officeDocument/2006/relationships/image" Target="../media/image17.png"/><Relationship Id="rId10" Type="http://schemas.microsoft.com/office/2007/relationships/diagramDrawing" Target="../diagrams/drawing1.xml"/><Relationship Id="rId4" Type="http://schemas.openxmlformats.org/officeDocument/2006/relationships/notesSlide" Target="../notesSlides/notesSlide21.xml"/><Relationship Id="rId9" Type="http://schemas.openxmlformats.org/officeDocument/2006/relationships/diagramColors" Target="../diagrams/colors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5.xml"/><Relationship Id="rId1" Type="http://schemas.openxmlformats.org/officeDocument/2006/relationships/tags" Target="../tags/tag34.xml"/><Relationship Id="rId5" Type="http://schemas.openxmlformats.org/officeDocument/2006/relationships/image" Target="../media/image18.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36.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37.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38.xml"/><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39.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40.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41.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notesSlide" Target="../notesSlides/notesSlide3.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slideLayout" Target="../slideLayouts/slideLayout1.xml"/><Relationship Id="rId2" Type="http://schemas.openxmlformats.org/officeDocument/2006/relationships/tags" Target="../tags/tag3.xml"/><Relationship Id="rId16" Type="http://schemas.openxmlformats.org/officeDocument/2006/relationships/tags" Target="../tags/tag1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42.xml"/><Relationship Id="rId4" Type="http://schemas.openxmlformats.org/officeDocument/2006/relationships/image" Target="../media/image26.gi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43.xml"/><Relationship Id="rId5" Type="http://schemas.openxmlformats.org/officeDocument/2006/relationships/image" Target="../media/image2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44.xml"/><Relationship Id="rId5" Type="http://schemas.openxmlformats.org/officeDocument/2006/relationships/image" Target="../media/image30.png"/><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tags" Target="../tags/tag4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46.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tags" Target="../tags/tag47.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slideLayout" Target="../slideLayouts/slideLayout13.xml"/><Relationship Id="rId1" Type="http://schemas.openxmlformats.org/officeDocument/2006/relationships/tags" Target="../tags/tag48.xml"/></Relationships>
</file>

<file path=ppt/slides/_rels/slide4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8.xml"/><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49.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50.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5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tags" Target="../tags/tag1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0.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21.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custDataLst>
              <p:tags r:id="rId1"/>
            </p:custDataLst>
          </p:nvPr>
        </p:nvSpPr>
        <p:spPr>
          <a:xfrm>
            <a:off x="2738675" y="2024844"/>
            <a:ext cx="7074786" cy="2808312"/>
          </a:xfrm>
          <a:prstGeom prst="rect">
            <a:avLst/>
          </a:prstGeom>
        </p:spPr>
        <p:txBody>
          <a:bodyPr/>
          <a:lstStyle>
            <a:lvl1pPr algn="ctr" rtl="0" eaLnBrk="0" fontAlgn="base" hangingPunct="0">
              <a:spcBef>
                <a:spcPct val="0"/>
              </a:spcBef>
              <a:spcAft>
                <a:spcPct val="0"/>
              </a:spcAft>
              <a:defRPr sz="4400" b="1">
                <a:solidFill>
                  <a:srgbClr val="0033CC"/>
                </a:solidFill>
                <a:latin typeface="+mj-lt"/>
                <a:ea typeface="+mj-ea"/>
                <a:cs typeface="+mj-cs"/>
              </a:defRPr>
            </a:lvl1pPr>
            <a:lvl2pPr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2pPr>
            <a:lvl3pPr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3pPr>
            <a:lvl4pPr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4pPr>
            <a:lvl5pPr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5pPr>
            <a:lvl6pPr marL="457200"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6pPr>
            <a:lvl7pPr marL="914400"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7pPr>
            <a:lvl8pPr marL="1371600"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8pPr>
            <a:lvl9pPr marL="1828800" algn="ctr" rtl="0" eaLnBrk="0" fontAlgn="base" hangingPunct="0">
              <a:spcBef>
                <a:spcPct val="0"/>
              </a:spcBef>
              <a:spcAft>
                <a:spcPct val="0"/>
              </a:spcAft>
              <a:defRPr sz="4400" b="1">
                <a:solidFill>
                  <a:srgbClr val="0033CC"/>
                </a:solidFill>
                <a:latin typeface="Arial" panose="020B0604020202090204" pitchFamily="34" charset="0"/>
                <a:ea typeface="华文细黑" panose="02010600040101010101" pitchFamily="2" charset="-122"/>
              </a:defRPr>
            </a:lvl9pPr>
          </a:lstStyle>
          <a:p>
            <a:pPr algn="l">
              <a:lnSpc>
                <a:spcPct val="150000"/>
              </a:lnSpc>
            </a:pPr>
            <a:r>
              <a:rPr lang="en-US" altLang="zh-CN" sz="2700" i="1" dirty="0">
                <a:solidFill>
                  <a:srgbClr val="2B2BED"/>
                </a:solidFill>
                <a:ea typeface="宋体" pitchFamily="2" charset="-122"/>
              </a:rPr>
              <a:t>Academic Writing</a:t>
            </a:r>
            <a:endParaRPr lang="en-US" altLang="zh-CN" sz="2700" i="1" dirty="0">
              <a:solidFill>
                <a:srgbClr val="0070C0"/>
              </a:solidFill>
              <a:ea typeface="宋体" pitchFamily="2" charset="-122"/>
            </a:endParaRPr>
          </a:p>
          <a:p>
            <a:pPr>
              <a:lnSpc>
                <a:spcPct val="150000"/>
              </a:lnSpc>
            </a:pPr>
            <a:r>
              <a:rPr lang="en-US" altLang="zh-CN" sz="3600" dirty="0">
                <a:solidFill>
                  <a:schemeClr val="tx1"/>
                </a:solidFill>
                <a:latin typeface="微软雅黑" panose="020B0503020204020204" charset="-122"/>
                <a:ea typeface="微软雅黑" panose="020B0503020204020204" charset="-122"/>
                <a:cs typeface="微软雅黑" panose="020B0503020204020204" charset="-122"/>
              </a:rPr>
              <a:t>Task2  </a:t>
            </a:r>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话题 </a:t>
            </a:r>
            <a:r>
              <a:rPr lang="zh-CN" altLang="en-US" sz="3600" dirty="0">
                <a:solidFill>
                  <a:srgbClr val="FF0000"/>
                </a:solidFill>
                <a:latin typeface="微软雅黑" panose="020B0503020204020204" charset="-122"/>
                <a:ea typeface="微软雅黑" panose="020B0503020204020204" charset="-122"/>
                <a:cs typeface="微软雅黑" panose="020B0503020204020204" charset="-122"/>
              </a:rPr>
              <a:t> </a:t>
            </a:r>
            <a:endParaRPr lang="en-US" altLang="zh-CN" sz="3600" dirty="0">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3600" b="0" dirty="0">
                <a:solidFill>
                  <a:srgbClr val="FF0000"/>
                </a:solidFill>
                <a:latin typeface="微软雅黑" panose="020B0503020204020204" charset="-122"/>
                <a:ea typeface="微软雅黑" panose="020B0503020204020204" charset="-122"/>
                <a:cs typeface="微软雅黑" panose="020B0503020204020204" charset="-122"/>
              </a:rPr>
              <a:t>环境类</a:t>
            </a:r>
            <a:r>
              <a:rPr lang="en-US" altLang="zh-CN" sz="3600" b="0" dirty="0">
                <a:solidFill>
                  <a:srgbClr val="FF0000"/>
                </a:solidFill>
                <a:latin typeface="微软雅黑" panose="020B0503020204020204" charset="-122"/>
                <a:ea typeface="微软雅黑" panose="020B0503020204020204" charset="-122"/>
                <a:cs typeface="微软雅黑" panose="020B0503020204020204" charset="-122"/>
              </a:rPr>
              <a:t>+ </a:t>
            </a:r>
            <a:r>
              <a:rPr lang="zh-CN" altLang="en-US" sz="3600" b="0" dirty="0">
                <a:solidFill>
                  <a:srgbClr val="FF0000"/>
                </a:solidFill>
                <a:latin typeface="微软雅黑" panose="020B0503020204020204" charset="-122"/>
                <a:ea typeface="微软雅黑" panose="020B0503020204020204" charset="-122"/>
                <a:cs typeface="微软雅黑" panose="020B0503020204020204" charset="-122"/>
              </a:rPr>
              <a:t>媒体类</a:t>
            </a:r>
            <a:r>
              <a:rPr lang="en-US" altLang="zh-CN" sz="3600" b="0"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3600" b="0" dirty="0">
                <a:solidFill>
                  <a:srgbClr val="FF0000"/>
                </a:solidFill>
                <a:latin typeface="微软雅黑" panose="020B0503020204020204" charset="-122"/>
                <a:ea typeface="微软雅黑" panose="020B0503020204020204" charset="-122"/>
                <a:cs typeface="微软雅黑" panose="020B0503020204020204" charset="-122"/>
              </a:rPr>
              <a:t>科技类</a:t>
            </a:r>
            <a:r>
              <a:rPr lang="en-US" altLang="zh-CN" sz="3600" b="0" dirty="0">
                <a:solidFill>
                  <a:srgbClr val="FF0000"/>
                </a:solidFill>
                <a:latin typeface="微软雅黑" panose="020B0503020204020204" charset="-122"/>
                <a:ea typeface="微软雅黑" panose="020B0503020204020204" charset="-122"/>
                <a:cs typeface="微软雅黑" panose="020B0503020204020204" charset="-122"/>
              </a:rPr>
              <a:t> </a:t>
            </a:r>
            <a:endParaRPr lang="en-US" altLang="zh-CN" sz="3600"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142119"/>
            <a:ext cx="11042015" cy="2676525"/>
          </a:xfrm>
          <a:prstGeom prst="rect">
            <a:avLst/>
          </a:prstGeom>
          <a:noFill/>
        </p:spPr>
        <p:txBody>
          <a:bodyPr wrap="square" rtlCol="0">
            <a:spAutoFit/>
          </a:bodyPr>
          <a:lstStyle/>
          <a:p>
            <a:pPr algn="just"/>
            <a:r>
              <a:rPr lang="zh-CN" altLang="en-US" sz="2400" dirty="0">
                <a:latin typeface="微软雅黑" panose="020B0503020204020204" charset="-122"/>
                <a:ea typeface="微软雅黑" panose="020B0503020204020204" charset="-122"/>
              </a:rPr>
              <a:t>主体段</a:t>
            </a:r>
            <a:r>
              <a:rPr lang="en-US" altLang="zh-CN" sz="2400" dirty="0">
                <a:latin typeface="微软雅黑" panose="020B0503020204020204" charset="-122"/>
                <a:ea typeface="微软雅黑" panose="020B0503020204020204" charset="-122"/>
              </a:rPr>
              <a:t>1</a:t>
            </a:r>
            <a:r>
              <a:rPr lang="zh-CN" altLang="en-US" sz="2400" dirty="0">
                <a:latin typeface="微软雅黑" panose="020B0503020204020204" charset="-122"/>
                <a:ea typeface="微软雅黑" panose="020B0503020204020204" charset="-122"/>
              </a:rPr>
              <a:t>：</a:t>
            </a:r>
            <a:endParaRPr lang="en-US" altLang="zh-CN" sz="2400" dirty="0">
              <a:latin typeface="微软雅黑" panose="020B0503020204020204" charset="-122"/>
              <a:ea typeface="微软雅黑" panose="020B0503020204020204" charset="-122"/>
            </a:endParaRPr>
          </a:p>
          <a:p>
            <a:pPr algn="just"/>
            <a:r>
              <a:rPr lang="en-US" altLang="zh-CN" sz="2400" dirty="0">
                <a:solidFill>
                  <a:srgbClr val="7030A0"/>
                </a:solidFill>
                <a:latin typeface="微软雅黑" panose="020B0503020204020204" charset="-122"/>
                <a:ea typeface="微软雅黑" panose="020B0503020204020204" charset="-122"/>
              </a:rPr>
              <a:t>Survival of the fittest</a:t>
            </a:r>
            <a:r>
              <a:rPr lang="en-US" altLang="zh-CN" sz="2400" dirty="0">
                <a:latin typeface="微软雅黑" panose="020B0503020204020204" charset="-122"/>
                <a:ea typeface="微软雅黑" panose="020B0503020204020204" charset="-122"/>
              </a:rPr>
              <a:t> is nature's way of ruthlessly allowing weaker specimens to die out, although mankind has also contributed to falling animal numbers through hunting and poaching. However, whether saving individual species should be the main focus of environmental protection is debatable. </a:t>
            </a:r>
            <a:r>
              <a:rPr lang="en-US" altLang="zh-CN" sz="2400" u="sng" dirty="0">
                <a:solidFill>
                  <a:srgbClr val="FF0000"/>
                </a:solidFill>
                <a:latin typeface="微软雅黑" panose="020B0503020204020204" charset="-122"/>
                <a:ea typeface="微软雅黑" panose="020B0503020204020204" charset="-122"/>
              </a:rPr>
              <a:t>Climate change</a:t>
            </a:r>
            <a:r>
              <a:rPr lang="en-US" altLang="zh-CN" sz="2400" dirty="0">
                <a:latin typeface="微软雅黑" panose="020B0503020204020204" charset="-122"/>
                <a:ea typeface="微软雅黑" panose="020B0503020204020204" charset="-122"/>
              </a:rPr>
              <a:t> and </a:t>
            </a:r>
            <a:r>
              <a:rPr lang="en-US" altLang="zh-CN" sz="2400" u="sng" dirty="0">
                <a:solidFill>
                  <a:srgbClr val="FF0000"/>
                </a:solidFill>
                <a:latin typeface="微软雅黑" panose="020B0503020204020204" charset="-122"/>
                <a:ea typeface="微软雅黑" panose="020B0503020204020204" charset="-122"/>
              </a:rPr>
              <a:t>excessive use of plastic</a:t>
            </a:r>
            <a:r>
              <a:rPr lang="en-US" altLang="zh-CN" sz="2400" dirty="0">
                <a:latin typeface="微软雅黑" panose="020B0503020204020204" charset="-122"/>
                <a:ea typeface="微软雅黑" panose="020B0503020204020204" charset="-122"/>
              </a:rPr>
              <a:t> are just two other major problems that deserve our attention.</a:t>
            </a: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charset="-122"/>
                <a:ea typeface="微软雅黑" panose="020B050302020402020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charset="-122"/>
                <a:ea typeface="微软雅黑" panose="020B0503020204020204" charset="-122"/>
              </a:rPr>
              <a:t> （</a:t>
            </a:r>
            <a:r>
              <a:rPr lang="en-US" altLang="zh-CN" sz="2400" dirty="0">
                <a:solidFill>
                  <a:schemeClr val="accent1">
                    <a:lumMod val="75000"/>
                  </a:schemeClr>
                </a:solidFill>
                <a:effectLst/>
                <a:latin typeface="微软雅黑" panose="020B0503020204020204" charset="-122"/>
                <a:ea typeface="微软雅黑" panose="020B0503020204020204" charset="-122"/>
              </a:rPr>
              <a:t>C</a:t>
            </a:r>
            <a:r>
              <a:rPr lang="en-US" altLang="zh-CN" sz="2400" dirty="0">
                <a:solidFill>
                  <a:schemeClr val="accent1">
                    <a:lumMod val="75000"/>
                  </a:schemeClr>
                </a:solidFill>
                <a:latin typeface="微软雅黑" panose="020B0503020204020204" charset="-122"/>
                <a:ea typeface="微软雅黑" panose="020B0503020204020204" charset="-122"/>
              </a:rPr>
              <a:t>14T2W2</a:t>
            </a:r>
            <a:r>
              <a:rPr lang="zh-CN" altLang="en-US" sz="2400" dirty="0">
                <a:solidFill>
                  <a:schemeClr val="accent1">
                    <a:lumMod val="75000"/>
                  </a:schemeClr>
                </a:solidFill>
                <a:effectLst/>
                <a:latin typeface="微软雅黑" panose="020B0503020204020204" charset="-122"/>
                <a:ea typeface="微软雅黑" panose="020B0503020204020204" charset="-122"/>
              </a:rPr>
              <a:t>）</a:t>
            </a:r>
            <a:endParaRPr lang="en-US" altLang="zh-CN" sz="2400" dirty="0">
              <a:solidFill>
                <a:schemeClr val="accent1">
                  <a:lumMod val="75000"/>
                </a:schemeClr>
              </a:solidFill>
              <a:latin typeface="微软雅黑" panose="020B0503020204020204" charset="-122"/>
              <a:ea typeface="微软雅黑" panose="020B0503020204020204" charset="-122"/>
            </a:endParaRPr>
          </a:p>
        </p:txBody>
      </p:sp>
      <p:sp>
        <p:nvSpPr>
          <p:cNvPr id="5" name="文本框 4"/>
          <p:cNvSpPr txBox="1"/>
          <p:nvPr>
            <p:custDataLst>
              <p:tags r:id="rId1"/>
            </p:custDataLst>
          </p:nvPr>
        </p:nvSpPr>
        <p:spPr>
          <a:xfrm>
            <a:off x="10071735" y="3009900"/>
            <a:ext cx="160782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考官范文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141980"/>
            <a:ext cx="11374120" cy="3784600"/>
          </a:xfrm>
          <a:prstGeom prst="rect">
            <a:avLst/>
          </a:prstGeom>
          <a:noFill/>
        </p:spPr>
        <p:txBody>
          <a:bodyPr wrap="square" rtlCol="0">
            <a:spAutoFit/>
          </a:bodyPr>
          <a:lstStyle/>
          <a:p>
            <a:pPr algn="just"/>
            <a:r>
              <a:rPr lang="zh-CN" altLang="en-US" sz="2400" dirty="0">
                <a:latin typeface="微软雅黑" panose="020B0503020204020204" charset="-122"/>
                <a:ea typeface="微软雅黑" panose="020B0503020204020204" charset="-122"/>
              </a:rPr>
              <a:t>主体段</a:t>
            </a:r>
            <a:r>
              <a:rPr lang="en-US" altLang="zh-CN" sz="2400" dirty="0">
                <a:latin typeface="微软雅黑" panose="020B0503020204020204" charset="-122"/>
                <a:ea typeface="微软雅黑" panose="020B0503020204020204" charset="-122"/>
              </a:rPr>
              <a:t>2</a:t>
            </a:r>
            <a:r>
              <a:rPr lang="zh-CN" altLang="en-US" sz="2400" dirty="0">
                <a:latin typeface="微软雅黑" panose="020B0503020204020204" charset="-122"/>
                <a:ea typeface="微软雅黑" panose="020B0503020204020204" charset="-122"/>
              </a:rPr>
              <a:t>：</a:t>
            </a:r>
            <a:endParaRPr lang="en-US" altLang="zh-CN" sz="2400" dirty="0">
              <a:latin typeface="微软雅黑" panose="020B0503020204020204" charset="-122"/>
              <a:ea typeface="微软雅黑" panose="020B0503020204020204" charset="-122"/>
            </a:endParaRPr>
          </a:p>
          <a:p>
            <a:pPr algn="just"/>
            <a:r>
              <a:rPr lang="en-US" altLang="zh-CN" sz="2400" dirty="0">
                <a:latin typeface="微软雅黑" panose="020B0503020204020204" charset="-122"/>
                <a:ea typeface="微软雅黑" panose="020B0503020204020204" charset="-122"/>
              </a:rPr>
              <a:t>The evidenee of </a:t>
            </a:r>
            <a:r>
              <a:rPr lang="en-US" altLang="zh-CN" sz="2400" u="sng" dirty="0">
                <a:solidFill>
                  <a:srgbClr val="FF0000"/>
                </a:solidFill>
                <a:latin typeface="微软雅黑" panose="020B0503020204020204" charset="-122"/>
                <a:ea typeface="微软雅黑" panose="020B0503020204020204" charset="-122"/>
              </a:rPr>
              <a:t>climate change</a:t>
            </a:r>
            <a:r>
              <a:rPr lang="en-US" altLang="zh-CN" sz="2400" dirty="0">
                <a:latin typeface="微软雅黑" panose="020B0503020204020204" charset="-122"/>
                <a:ea typeface="微软雅黑" panose="020B0503020204020204" charset="-122"/>
              </a:rPr>
              <a:t> is there for us all to see: </a:t>
            </a:r>
            <a:r>
              <a:rPr lang="en-US" altLang="zh-CN" sz="2400" u="sng" dirty="0">
                <a:solidFill>
                  <a:schemeClr val="tx1"/>
                </a:solidFill>
                <a:latin typeface="微软雅黑" panose="020B0503020204020204" charset="-122"/>
                <a:ea typeface="微软雅黑" panose="020B0503020204020204" charset="-122"/>
              </a:rPr>
              <a:t>rising sea levels</a:t>
            </a:r>
            <a:r>
              <a:rPr lang="en-US" altLang="zh-CN" sz="2400" dirty="0">
                <a:solidFill>
                  <a:schemeClr val="tx1"/>
                </a:solidFill>
                <a:latin typeface="微软雅黑" panose="020B0503020204020204" charset="-122"/>
                <a:ea typeface="微软雅黑" panose="020B0503020204020204" charset="-122"/>
              </a:rPr>
              <a:t> and </a:t>
            </a:r>
            <a:r>
              <a:rPr lang="en-US" altLang="zh-CN" sz="2400" u="sng" dirty="0">
                <a:solidFill>
                  <a:schemeClr val="tx1"/>
                </a:solidFill>
                <a:latin typeface="微软雅黑" panose="020B0503020204020204" charset="-122"/>
                <a:ea typeface="微软雅黑" panose="020B0503020204020204" charset="-122"/>
              </a:rPr>
              <a:t>associated flooding</a:t>
            </a:r>
            <a:r>
              <a:rPr lang="en-US" altLang="zh-CN" sz="2400" u="sng" dirty="0">
                <a:latin typeface="微软雅黑" panose="020B0503020204020204" charset="-122"/>
                <a:ea typeface="微软雅黑" panose="020B0503020204020204" charset="-122"/>
              </a:rPr>
              <a:t> with the loss of homes at low land levels</a:t>
            </a:r>
            <a:r>
              <a:rPr lang="en-US" altLang="zh-CN" sz="2400" dirty="0">
                <a:latin typeface="微软雅黑" panose="020B0503020204020204" charset="-122"/>
                <a:ea typeface="微软雅黑" panose="020B0503020204020204" charset="-122"/>
              </a:rPr>
              <a:t> are becoming more frequent. Many countries and island communities are now calling for urgent action to delay, halt or even reverse the process, although if we believe the experts, reversal is impossible. </a:t>
            </a:r>
            <a:r>
              <a:rPr lang="en-US" altLang="zh-CN" sz="2400" dirty="0">
                <a:solidFill>
                  <a:schemeClr val="tx1"/>
                </a:solidFill>
                <a:latin typeface="微软雅黑" panose="020B0503020204020204" charset="-122"/>
                <a:ea typeface="微软雅黑" panose="020B0503020204020204" charset="-122"/>
              </a:rPr>
              <a:t>Habitable areas are gradually shrinking,</a:t>
            </a:r>
            <a:r>
              <a:rPr lang="en-US" altLang="zh-CN" sz="2400" dirty="0">
                <a:latin typeface="微软雅黑" panose="020B0503020204020204" charset="-122"/>
                <a:ea typeface="微软雅黑" panose="020B0503020204020204" charset="-122"/>
              </a:rPr>
              <a:t> often for some of the poorest groups of people, but there seems to be little obvious action taking place. If the major contributors to climate change will not support the reduction of greenhouse gases, there is little hope for the future.</a:t>
            </a: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charset="-122"/>
                <a:ea typeface="微软雅黑" panose="020B050302020402020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charset="-122"/>
                <a:ea typeface="微软雅黑" panose="020B0503020204020204" charset="-122"/>
              </a:rPr>
              <a:t> （</a:t>
            </a:r>
            <a:r>
              <a:rPr lang="en-US" altLang="zh-CN" sz="2400" dirty="0">
                <a:solidFill>
                  <a:schemeClr val="accent1">
                    <a:lumMod val="75000"/>
                  </a:schemeClr>
                </a:solidFill>
                <a:effectLst/>
                <a:latin typeface="微软雅黑" panose="020B0503020204020204" charset="-122"/>
                <a:ea typeface="微软雅黑" panose="020B0503020204020204" charset="-122"/>
              </a:rPr>
              <a:t>C</a:t>
            </a:r>
            <a:r>
              <a:rPr lang="en-US" altLang="zh-CN" sz="2400" dirty="0">
                <a:solidFill>
                  <a:schemeClr val="accent1">
                    <a:lumMod val="75000"/>
                  </a:schemeClr>
                </a:solidFill>
                <a:latin typeface="微软雅黑" panose="020B0503020204020204" charset="-122"/>
                <a:ea typeface="微软雅黑" panose="020B0503020204020204" charset="-122"/>
              </a:rPr>
              <a:t>14T2W2</a:t>
            </a:r>
            <a:r>
              <a:rPr lang="zh-CN" altLang="en-US" sz="2400" dirty="0">
                <a:solidFill>
                  <a:schemeClr val="accent1">
                    <a:lumMod val="75000"/>
                  </a:schemeClr>
                </a:solidFill>
                <a:effectLst/>
                <a:latin typeface="微软雅黑" panose="020B0503020204020204" charset="-122"/>
                <a:ea typeface="微软雅黑" panose="020B0503020204020204" charset="-122"/>
              </a:rPr>
              <a:t>）</a:t>
            </a:r>
            <a:endParaRPr lang="en-US" altLang="zh-CN" sz="2400" dirty="0">
              <a:solidFill>
                <a:schemeClr val="accent1">
                  <a:lumMod val="75000"/>
                </a:schemeClr>
              </a:solidFill>
              <a:latin typeface="微软雅黑" panose="020B0503020204020204" charset="-122"/>
              <a:ea typeface="微软雅黑" panose="020B0503020204020204" charset="-122"/>
            </a:endParaRPr>
          </a:p>
        </p:txBody>
      </p:sp>
      <p:sp>
        <p:nvSpPr>
          <p:cNvPr id="5" name="文本框 4"/>
          <p:cNvSpPr txBox="1"/>
          <p:nvPr>
            <p:custDataLst>
              <p:tags r:id="rId1"/>
            </p:custDataLst>
          </p:nvPr>
        </p:nvSpPr>
        <p:spPr>
          <a:xfrm>
            <a:off x="10071735" y="3009900"/>
            <a:ext cx="160782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考官范文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142119"/>
            <a:ext cx="11042015" cy="3415030"/>
          </a:xfrm>
          <a:prstGeom prst="rect">
            <a:avLst/>
          </a:prstGeom>
          <a:noFill/>
        </p:spPr>
        <p:txBody>
          <a:bodyPr wrap="square" rtlCol="0">
            <a:spAutoFit/>
          </a:bodyPr>
          <a:lstStyle/>
          <a:p>
            <a:pPr algn="just"/>
            <a:r>
              <a:rPr lang="zh-CN" altLang="en-US" sz="2400" dirty="0">
                <a:latin typeface="微软雅黑" panose="020B0503020204020204" charset="-122"/>
                <a:ea typeface="微软雅黑" panose="020B0503020204020204" charset="-122"/>
              </a:rPr>
              <a:t>主体段</a:t>
            </a:r>
            <a:r>
              <a:rPr lang="en-US" altLang="zh-CN" sz="2400" dirty="0">
                <a:latin typeface="微软雅黑" panose="020B0503020204020204" charset="-122"/>
                <a:ea typeface="微软雅黑" panose="020B0503020204020204" charset="-122"/>
              </a:rPr>
              <a:t>3</a:t>
            </a:r>
            <a:r>
              <a:rPr lang="zh-CN" altLang="en-US" sz="2400" dirty="0">
                <a:latin typeface="微软雅黑" panose="020B0503020204020204" charset="-122"/>
                <a:ea typeface="微软雅黑" panose="020B0503020204020204" charset="-122"/>
              </a:rPr>
              <a:t>：</a:t>
            </a:r>
            <a:endParaRPr lang="en-US" altLang="zh-CN" sz="2400" dirty="0">
              <a:latin typeface="微软雅黑" panose="020B0503020204020204" charset="-122"/>
              <a:ea typeface="微软雅黑" panose="020B0503020204020204" charset="-122"/>
            </a:endParaRPr>
          </a:p>
          <a:p>
            <a:pPr algn="just"/>
            <a:r>
              <a:rPr lang="en-US" altLang="zh-CN" sz="2400" dirty="0">
                <a:latin typeface="微软雅黑" panose="020B0503020204020204" charset="-122"/>
                <a:ea typeface="微软雅黑" panose="020B0503020204020204" charset="-122"/>
              </a:rPr>
              <a:t>Naturalists have also begun to expose the serious problems arising from </a:t>
            </a:r>
            <a:r>
              <a:rPr lang="en-US" altLang="zh-CN" sz="2400" u="sng" dirty="0">
                <a:solidFill>
                  <a:srgbClr val="FF0000"/>
                </a:solidFill>
                <a:latin typeface="微软雅黑" panose="020B0503020204020204" charset="-122"/>
                <a:ea typeface="微软雅黑" panose="020B0503020204020204" charset="-122"/>
              </a:rPr>
              <a:t>discarded plastic waste</a:t>
            </a:r>
            <a:r>
              <a:rPr lang="en-US" altLang="zh-CN" sz="2400" dirty="0">
                <a:latin typeface="微软雅黑" panose="020B0503020204020204" charset="-122"/>
                <a:ea typeface="微软雅黑" panose="020B0503020204020204" charset="-122"/>
              </a:rPr>
              <a:t>. Birds and animals can die gruesome deaths through being trapped or caught up in plastic bags or ropes, while the long process required for these plastics to decay means that they remain a threat for many years to come. Worse, there is now beginning to be evidenee of sea creatures ingesting smaller globules of disintegrating plastic, which harms them and all the other creatures in their particular</a:t>
            </a:r>
          </a:p>
          <a:p>
            <a:pPr algn="just"/>
            <a:r>
              <a:rPr lang="en-US" altLang="zh-CN" sz="2400" dirty="0">
                <a:latin typeface="微软雅黑" panose="020B0503020204020204" charset="-122"/>
                <a:ea typeface="微软雅黑" panose="020B0503020204020204" charset="-122"/>
              </a:rPr>
              <a:t>food chain.</a:t>
            </a: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charset="-122"/>
                <a:ea typeface="微软雅黑" panose="020B050302020402020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charset="-122"/>
                <a:ea typeface="微软雅黑" panose="020B0503020204020204" charset="-122"/>
              </a:rPr>
              <a:t> （</a:t>
            </a:r>
            <a:r>
              <a:rPr lang="en-US" altLang="zh-CN" sz="2400" dirty="0">
                <a:solidFill>
                  <a:schemeClr val="accent1">
                    <a:lumMod val="75000"/>
                  </a:schemeClr>
                </a:solidFill>
                <a:effectLst/>
                <a:latin typeface="微软雅黑" panose="020B0503020204020204" charset="-122"/>
                <a:ea typeface="微软雅黑" panose="020B0503020204020204" charset="-122"/>
              </a:rPr>
              <a:t>C</a:t>
            </a:r>
            <a:r>
              <a:rPr lang="en-US" altLang="zh-CN" sz="2400" dirty="0">
                <a:solidFill>
                  <a:schemeClr val="accent1">
                    <a:lumMod val="75000"/>
                  </a:schemeClr>
                </a:solidFill>
                <a:latin typeface="微软雅黑" panose="020B0503020204020204" charset="-122"/>
                <a:ea typeface="微软雅黑" panose="020B0503020204020204" charset="-122"/>
              </a:rPr>
              <a:t>14T2W2</a:t>
            </a:r>
            <a:r>
              <a:rPr lang="zh-CN" altLang="en-US" sz="2400" dirty="0">
                <a:solidFill>
                  <a:schemeClr val="accent1">
                    <a:lumMod val="75000"/>
                  </a:schemeClr>
                </a:solidFill>
                <a:effectLst/>
                <a:latin typeface="微软雅黑" panose="020B0503020204020204" charset="-122"/>
                <a:ea typeface="微软雅黑" panose="020B0503020204020204" charset="-122"/>
              </a:rPr>
              <a:t>）</a:t>
            </a:r>
            <a:endParaRPr lang="en-US" altLang="zh-CN" sz="2400" dirty="0">
              <a:solidFill>
                <a:schemeClr val="accent1">
                  <a:lumMod val="75000"/>
                </a:schemeClr>
              </a:solidFill>
              <a:latin typeface="微软雅黑" panose="020B0503020204020204" charset="-122"/>
              <a:ea typeface="微软雅黑" panose="020B0503020204020204" charset="-122"/>
            </a:endParaRPr>
          </a:p>
        </p:txBody>
      </p:sp>
      <p:sp>
        <p:nvSpPr>
          <p:cNvPr id="5" name="文本框 4"/>
          <p:cNvSpPr txBox="1"/>
          <p:nvPr>
            <p:custDataLst>
              <p:tags r:id="rId1"/>
            </p:custDataLst>
          </p:nvPr>
        </p:nvSpPr>
        <p:spPr>
          <a:xfrm>
            <a:off x="10071735" y="3009900"/>
            <a:ext cx="160782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考官范文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142119"/>
            <a:ext cx="11042015" cy="2306955"/>
          </a:xfrm>
          <a:prstGeom prst="rect">
            <a:avLst/>
          </a:prstGeom>
          <a:noFill/>
        </p:spPr>
        <p:txBody>
          <a:bodyPr wrap="square" rtlCol="0">
            <a:spAutoFit/>
          </a:bodyPr>
          <a:lstStyle/>
          <a:p>
            <a:pPr algn="just"/>
            <a:r>
              <a:rPr lang="zh-CN" altLang="en-US" sz="2400" dirty="0">
                <a:latin typeface="微软雅黑" panose="020B0503020204020204" charset="-122"/>
                <a:ea typeface="微软雅黑" panose="020B0503020204020204" charset="-122"/>
              </a:rPr>
              <a:t>结尾段：</a:t>
            </a:r>
            <a:endParaRPr lang="en-US" altLang="zh-CN" sz="2400" dirty="0">
              <a:latin typeface="微软雅黑" panose="020B0503020204020204" charset="-122"/>
              <a:ea typeface="微软雅黑" panose="020B0503020204020204" charset="-122"/>
            </a:endParaRPr>
          </a:p>
          <a:p>
            <a:pPr algn="just"/>
            <a:r>
              <a:rPr lang="en-US" altLang="zh-CN" sz="2400" dirty="0">
                <a:latin typeface="微软雅黑" panose="020B0503020204020204" charset="-122"/>
                <a:ea typeface="微软雅黑" panose="020B0503020204020204" charset="-122"/>
              </a:rPr>
              <a:t>The loss of particular species, both flora and fauna, is cause for regret, but I do not agree that they are the most important environmental problems these days. If climate change and damage from plastic continue, there will be less land and less food for everyone, ineluding plants and animals.</a:t>
            </a: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charset="-122"/>
                <a:ea typeface="微软雅黑" panose="020B050302020402020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charset="-122"/>
                <a:ea typeface="微软雅黑" panose="020B0503020204020204" charset="-122"/>
              </a:rPr>
              <a:t> （</a:t>
            </a:r>
            <a:r>
              <a:rPr lang="en-US" altLang="zh-CN" sz="2400" dirty="0">
                <a:solidFill>
                  <a:schemeClr val="accent1">
                    <a:lumMod val="75000"/>
                  </a:schemeClr>
                </a:solidFill>
                <a:effectLst/>
                <a:latin typeface="微软雅黑" panose="020B0503020204020204" charset="-122"/>
                <a:ea typeface="微软雅黑" panose="020B0503020204020204" charset="-122"/>
              </a:rPr>
              <a:t>C</a:t>
            </a:r>
            <a:r>
              <a:rPr lang="en-US" altLang="zh-CN" sz="2400" dirty="0">
                <a:solidFill>
                  <a:schemeClr val="accent1">
                    <a:lumMod val="75000"/>
                  </a:schemeClr>
                </a:solidFill>
                <a:latin typeface="微软雅黑" panose="020B0503020204020204" charset="-122"/>
                <a:ea typeface="微软雅黑" panose="020B0503020204020204" charset="-122"/>
              </a:rPr>
              <a:t>14T2W2</a:t>
            </a:r>
            <a:r>
              <a:rPr lang="zh-CN" altLang="en-US" sz="2400" dirty="0">
                <a:solidFill>
                  <a:schemeClr val="accent1">
                    <a:lumMod val="75000"/>
                  </a:schemeClr>
                </a:solidFill>
                <a:effectLst/>
                <a:latin typeface="微软雅黑" panose="020B0503020204020204" charset="-122"/>
                <a:ea typeface="微软雅黑" panose="020B0503020204020204" charset="-122"/>
              </a:rPr>
              <a:t>）</a:t>
            </a:r>
            <a:endParaRPr lang="en-US" altLang="zh-CN" sz="2400" dirty="0">
              <a:solidFill>
                <a:schemeClr val="accent1">
                  <a:lumMod val="75000"/>
                </a:schemeClr>
              </a:solidFill>
              <a:latin typeface="微软雅黑" panose="020B0503020204020204" charset="-122"/>
              <a:ea typeface="微软雅黑" panose="020B0503020204020204" charset="-122"/>
            </a:endParaRPr>
          </a:p>
        </p:txBody>
      </p:sp>
      <p:sp>
        <p:nvSpPr>
          <p:cNvPr id="15" name="文本框 14"/>
          <p:cNvSpPr txBox="1"/>
          <p:nvPr>
            <p:custDataLst>
              <p:tags r:id="rId1"/>
            </p:custDataLst>
          </p:nvPr>
        </p:nvSpPr>
        <p:spPr>
          <a:xfrm>
            <a:off x="10071735" y="3009900"/>
            <a:ext cx="160782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考官范文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639570"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chemeClr val="accent6">
              <a:lumMod val="60000"/>
              <a:lumOff val="40000"/>
            </a:scheme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导致原因</a:t>
            </a:r>
          </a:p>
        </p:txBody>
      </p:sp>
      <p:sp>
        <p:nvSpPr>
          <p:cNvPr id="39" name="文本框 38"/>
          <p:cNvSpPr txBox="1"/>
          <p:nvPr/>
        </p:nvSpPr>
        <p:spPr>
          <a:xfrm>
            <a:off x="1696720" y="2169795"/>
            <a:ext cx="10169525" cy="3876675"/>
          </a:xfrm>
          <a:prstGeom prst="rect">
            <a:avLst/>
          </a:prstGeom>
          <a:noFill/>
        </p:spPr>
        <p:txBody>
          <a:bodyPr wrap="square" rtlCol="0">
            <a:spAutoFit/>
          </a:bodyPr>
          <a:lstStyle/>
          <a:p>
            <a:pPr marL="342900" indent="-342900" fontAlgn="auto">
              <a:lnSpc>
                <a:spcPts val="3280"/>
              </a:lnSpc>
              <a:buFont typeface="Wingdings" panose="05000000000000000000" pitchFamily="2" charset="2"/>
              <a:buChar char="Ø"/>
            </a:pPr>
            <a:r>
              <a:rPr lang="zh-CN" altLang="en-US" sz="2400" b="1" dirty="0">
                <a:latin typeface="微软雅黑" panose="020B0503020204020204" charset="-122"/>
                <a:ea typeface="微软雅黑" panose="020B0503020204020204" charset="-122"/>
                <a:cs typeface="Times New Roman" panose="02020503050405090304" charset="0"/>
              </a:rPr>
              <a:t>环境污染</a:t>
            </a:r>
          </a:p>
          <a:p>
            <a:pPr marL="342900" indent="-342900" fontAlgn="auto">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non-biodegradable materials -- packaged and canned food </a:t>
            </a:r>
          </a:p>
          <a:p>
            <a:pPr marL="342900" indent="-342900" fontAlgn="auto">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traffic pollution -- greenhouse/</a:t>
            </a:r>
            <a:r>
              <a:rPr lang="en-US" altLang="zh-CN" sz="2400" dirty="0">
                <a:latin typeface="微软雅黑" panose="020B0503020204020204" charset="-122"/>
                <a:ea typeface="微软雅黑" panose="020B0503020204020204" charset="-122"/>
                <a:cs typeface="Times New Roman" panose="02020503050405090304" charset="0"/>
                <a:sym typeface="+mn-ea"/>
              </a:rPr>
              <a:t>carbon dioxide</a:t>
            </a:r>
            <a:r>
              <a:rPr lang="en-US" altLang="zh-CN" sz="2400" dirty="0">
                <a:latin typeface="微软雅黑" panose="020B0503020204020204" charset="-122"/>
                <a:ea typeface="微软雅黑" panose="020B0503020204020204" charset="-122"/>
                <a:cs typeface="Times New Roman" panose="02020503050405090304" charset="0"/>
              </a:rPr>
              <a:t> gas emissions</a:t>
            </a:r>
          </a:p>
          <a:p>
            <a:pPr marL="342900" indent="-342900" fontAlgn="auto">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nuclear accidents -- </a:t>
            </a:r>
            <a:r>
              <a:rPr lang="en-US" altLang="zh-CN" sz="2400" dirty="0">
                <a:latin typeface="微软雅黑" panose="020B0503020204020204" charset="-122"/>
                <a:ea typeface="微软雅黑" panose="020B0503020204020204" charset="-122"/>
                <a:cs typeface="Times New Roman" panose="02020503050405090304" charset="0"/>
                <a:sym typeface="+mn-ea"/>
              </a:rPr>
              <a:t>toxic </a:t>
            </a:r>
            <a:r>
              <a:rPr lang="en-US" altLang="zh-CN" sz="2400" dirty="0">
                <a:latin typeface="微软雅黑" panose="020B0503020204020204" charset="-122"/>
                <a:ea typeface="微软雅黑" panose="020B0503020204020204" charset="-122"/>
                <a:cs typeface="Times New Roman" panose="02020503050405090304" charset="0"/>
              </a:rPr>
              <a:t>nuclear wastes</a:t>
            </a:r>
          </a:p>
          <a:p>
            <a:pPr marL="342900" indent="-342900" fontAlgn="auto">
              <a:lnSpc>
                <a:spcPts val="3280"/>
              </a:lnSpc>
              <a:buFont typeface="Arial" panose="020B0604020202090204" pitchFamily="34" charset="0"/>
              <a:buChar char="•"/>
            </a:pPr>
            <a:endParaRPr lang="zh-CN" altLang="en-US" sz="2400" dirty="0">
              <a:latin typeface="微软雅黑" panose="020B0503020204020204" charset="-122"/>
              <a:ea typeface="微软雅黑" panose="020B0503020204020204" charset="-122"/>
              <a:cs typeface="Times New Roman" panose="02020503050405090304" charset="0"/>
            </a:endParaRPr>
          </a:p>
          <a:p>
            <a:pPr marL="342900" indent="-342900" fontAlgn="auto">
              <a:lnSpc>
                <a:spcPts val="3280"/>
              </a:lnSpc>
              <a:buFont typeface="Wingdings" panose="05000000000000000000" pitchFamily="2" charset="2"/>
              <a:buChar char="Ø"/>
            </a:pPr>
            <a:r>
              <a:rPr lang="zh-CN" altLang="en-US" sz="2400" b="1" dirty="0">
                <a:latin typeface="微软雅黑" panose="020B0503020204020204" charset="-122"/>
                <a:ea typeface="微软雅黑" panose="020B0503020204020204" charset="-122"/>
                <a:cs typeface="Times New Roman" panose="02020503050405090304" charset="0"/>
              </a:rPr>
              <a:t>生态破坏</a:t>
            </a:r>
            <a:r>
              <a:rPr lang="en-US" altLang="zh-CN" sz="2400" b="1" dirty="0">
                <a:latin typeface="微软雅黑" panose="020B0503020204020204" charset="-122"/>
                <a:ea typeface="微软雅黑" panose="020B0503020204020204" charset="-122"/>
                <a:cs typeface="Times New Roman" panose="02020503050405090304" charset="0"/>
              </a:rPr>
              <a:t>(</a:t>
            </a:r>
            <a:r>
              <a:rPr lang="zh-CN" altLang="en-US" sz="2400" b="1" dirty="0">
                <a:latin typeface="微软雅黑" panose="020B0503020204020204" charset="-122"/>
                <a:ea typeface="微软雅黑" panose="020B0503020204020204" charset="-122"/>
                <a:cs typeface="Times New Roman" panose="02020503050405090304" charset="0"/>
              </a:rPr>
              <a:t>动物相关</a:t>
            </a:r>
            <a:r>
              <a:rPr lang="en-US" altLang="zh-CN" sz="2400" b="1" dirty="0">
                <a:latin typeface="微软雅黑" panose="020B0503020204020204" charset="-122"/>
                <a:ea typeface="微软雅黑" panose="020B0503020204020204" charset="-122"/>
                <a:cs typeface="Times New Roman" panose="02020503050405090304" charset="0"/>
              </a:rPr>
              <a:t>)</a:t>
            </a:r>
          </a:p>
          <a:p>
            <a:pPr marL="342900" indent="-342900" fontAlgn="auto">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log forests-&gt; destroy wildlife habitats</a:t>
            </a:r>
            <a:r>
              <a:rPr lang="en-US" altLang="zh-CN" sz="2400" dirty="0">
                <a:latin typeface="微软雅黑" panose="020B0503020204020204" charset="-122"/>
                <a:ea typeface="微软雅黑" panose="020B0503020204020204" charset="-122"/>
                <a:cs typeface="Times New Roman" panose="02020503050405090304" charset="0"/>
                <a:sym typeface="+mn-ea"/>
              </a:rPr>
              <a:t>-&gt; </a:t>
            </a:r>
            <a:r>
              <a:rPr lang="en-US" altLang="zh-CN" sz="2400" dirty="0">
                <a:latin typeface="微软雅黑" panose="020B0503020204020204" charset="-122"/>
                <a:ea typeface="微软雅黑" panose="020B0503020204020204" charset="-122"/>
                <a:cs typeface="Times New Roman" panose="02020503050405090304" charset="0"/>
              </a:rPr>
              <a:t>reduce biodiversity</a:t>
            </a:r>
          </a:p>
          <a:p>
            <a:pPr marL="342900" indent="-342900">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illegal wildlife products </a:t>
            </a:r>
            <a:r>
              <a:rPr lang="en-US" altLang="zh-CN" sz="2400" dirty="0">
                <a:latin typeface="微软雅黑" panose="020B0503020204020204" charset="-122"/>
                <a:ea typeface="微软雅黑" panose="020B0503020204020204" charset="-122"/>
                <a:cs typeface="Times New Roman" panose="02020503050405090304" charset="0"/>
                <a:sym typeface="+mn-ea"/>
              </a:rPr>
              <a:t>-&gt; endangered animals </a:t>
            </a:r>
            <a:r>
              <a:rPr lang="en-US" altLang="zh-CN" sz="2400" dirty="0">
                <a:latin typeface="微软雅黑" panose="020B0503020204020204" charset="-122"/>
                <a:ea typeface="微软雅黑" panose="020B0503020204020204" charset="-122"/>
                <a:cs typeface="Times New Roman" panose="02020503050405090304" charset="0"/>
              </a:rPr>
              <a:t>become extinct</a:t>
            </a:r>
            <a:endParaRPr lang="zh-CN" altLang="en-US" sz="2400" dirty="0">
              <a:latin typeface="微软雅黑" panose="020B0503020204020204" charset="-122"/>
              <a:ea typeface="微软雅黑" panose="020B0503020204020204" charset="-122"/>
              <a:cs typeface="Times New Roman" panose="02020503050405090304" charset="0"/>
            </a:endParaRPr>
          </a:p>
          <a:p>
            <a:pPr marL="342900" indent="-342900">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animal testing: cause suffering to animals(cruel and inhumane)</a:t>
            </a:r>
            <a:endParaRPr lang="en-US" sz="2400" dirty="0">
              <a:latin typeface="微软雅黑" panose="020B0503020204020204" charset="-122"/>
              <a:ea typeface="微软雅黑" panose="020B0503020204020204" charset="-122"/>
              <a:cs typeface="Times New Roman" panose="0202050305040509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p:tgtEl>
                                          <p:spTgt spid="39">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9">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9">
                                            <p:txEl>
                                              <p:pRg st="5" end="5"/>
                                            </p:txEl>
                                          </p:spTgt>
                                        </p:tgtEl>
                                        <p:attrNameLst>
                                          <p:attrName>style.visibility</p:attrName>
                                        </p:attrNameLst>
                                      </p:cBhvr>
                                      <p:to>
                                        <p:strVal val="visible"/>
                                      </p:to>
                                    </p:set>
                                    <p:anim calcmode="lin" valueType="num">
                                      <p:cBhvr additive="base">
                                        <p:cTn id="13" dur="500" fill="hold"/>
                                        <p:tgtEl>
                                          <p:spTgt spid="39">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9">
                                            <p:txEl>
                                              <p:pRg st="1" end="1"/>
                                            </p:txEl>
                                          </p:spTgt>
                                        </p:tgtEl>
                                        <p:attrNameLst>
                                          <p:attrName>style.visibility</p:attrName>
                                        </p:attrNameLst>
                                      </p:cBhvr>
                                      <p:to>
                                        <p:strVal val="visible"/>
                                      </p:to>
                                    </p:set>
                                    <p:anim calcmode="lin" valueType="num">
                                      <p:cBhvr additive="base">
                                        <p:cTn id="19" dur="500"/>
                                        <p:tgtEl>
                                          <p:spTgt spid="39">
                                            <p:txEl>
                                              <p:pRg st="1" end="1"/>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9">
                                            <p:txEl>
                                              <p:pRg st="1" end="1"/>
                                            </p:txEl>
                                          </p:spTgt>
                                        </p:tgtEl>
                                      </p:cBhvr>
                                    </p:animEffect>
                                  </p:childTnLst>
                                </p:cTn>
                              </p:par>
                              <p:par>
                                <p:cTn id="21" presetID="12" presetClass="entr" presetSubtype="4" fill="hold" nodeType="withEffect">
                                  <p:stCondLst>
                                    <p:cond delay="0"/>
                                  </p:stCondLst>
                                  <p:childTnLst>
                                    <p:set>
                                      <p:cBhvr>
                                        <p:cTn id="22" dur="1" fill="hold">
                                          <p:stCondLst>
                                            <p:cond delay="0"/>
                                          </p:stCondLst>
                                        </p:cTn>
                                        <p:tgtEl>
                                          <p:spTgt spid="39">
                                            <p:txEl>
                                              <p:pRg st="2" end="2"/>
                                            </p:txEl>
                                          </p:spTgt>
                                        </p:tgtEl>
                                        <p:attrNameLst>
                                          <p:attrName>style.visibility</p:attrName>
                                        </p:attrNameLst>
                                      </p:cBhvr>
                                      <p:to>
                                        <p:strVal val="visible"/>
                                      </p:to>
                                    </p:set>
                                    <p:anim calcmode="lin" valueType="num">
                                      <p:cBhvr additive="base">
                                        <p:cTn id="23" dur="500"/>
                                        <p:tgtEl>
                                          <p:spTgt spid="39">
                                            <p:txEl>
                                              <p:pRg st="2" end="2"/>
                                            </p:txEl>
                                          </p:spTgt>
                                        </p:tgtEl>
                                        <p:attrNameLst>
                                          <p:attrName>ppt_y</p:attrName>
                                        </p:attrNameLst>
                                      </p:cBhvr>
                                      <p:tavLst>
                                        <p:tav tm="0">
                                          <p:val>
                                            <p:strVal val="#ppt_y+#ppt_h*1.125000"/>
                                          </p:val>
                                        </p:tav>
                                        <p:tav tm="100000">
                                          <p:val>
                                            <p:strVal val="#ppt_y"/>
                                          </p:val>
                                        </p:tav>
                                      </p:tavLst>
                                    </p:anim>
                                    <p:animEffect transition="in" filter="wipe(up)">
                                      <p:cBhvr>
                                        <p:cTn id="24" dur="500"/>
                                        <p:tgtEl>
                                          <p:spTgt spid="39">
                                            <p:txEl>
                                              <p:pRg st="2" end="2"/>
                                            </p:txEl>
                                          </p:spTgt>
                                        </p:tgtEl>
                                      </p:cBhvr>
                                    </p:animEffect>
                                  </p:childTnLst>
                                </p:cTn>
                              </p:par>
                              <p:par>
                                <p:cTn id="25" presetID="12" presetClass="entr" presetSubtype="4" fill="hold" nodeType="withEffect">
                                  <p:stCondLst>
                                    <p:cond delay="0"/>
                                  </p:stCondLst>
                                  <p:childTnLst>
                                    <p:set>
                                      <p:cBhvr>
                                        <p:cTn id="26" dur="1" fill="hold">
                                          <p:stCondLst>
                                            <p:cond delay="0"/>
                                          </p:stCondLst>
                                        </p:cTn>
                                        <p:tgtEl>
                                          <p:spTgt spid="39">
                                            <p:txEl>
                                              <p:pRg st="3" end="3"/>
                                            </p:txEl>
                                          </p:spTgt>
                                        </p:tgtEl>
                                        <p:attrNameLst>
                                          <p:attrName>style.visibility</p:attrName>
                                        </p:attrNameLst>
                                      </p:cBhvr>
                                      <p:to>
                                        <p:strVal val="visible"/>
                                      </p:to>
                                    </p:set>
                                    <p:anim calcmode="lin" valueType="num">
                                      <p:cBhvr additive="base">
                                        <p:cTn id="27" dur="500"/>
                                        <p:tgtEl>
                                          <p:spTgt spid="39">
                                            <p:txEl>
                                              <p:pRg st="3" end="3"/>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9">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4" fill="hold" nodeType="clickEffect">
                                  <p:stCondLst>
                                    <p:cond delay="0"/>
                                  </p:stCondLst>
                                  <p:childTnLst>
                                    <p:set>
                                      <p:cBhvr>
                                        <p:cTn id="32" dur="1" fill="hold">
                                          <p:stCondLst>
                                            <p:cond delay="0"/>
                                          </p:stCondLst>
                                        </p:cTn>
                                        <p:tgtEl>
                                          <p:spTgt spid="39">
                                            <p:txEl>
                                              <p:pRg st="6" end="6"/>
                                            </p:txEl>
                                          </p:spTgt>
                                        </p:tgtEl>
                                        <p:attrNameLst>
                                          <p:attrName>style.visibility</p:attrName>
                                        </p:attrNameLst>
                                      </p:cBhvr>
                                      <p:to>
                                        <p:strVal val="visible"/>
                                      </p:to>
                                    </p:set>
                                    <p:anim calcmode="lin" valueType="num">
                                      <p:cBhvr additive="base">
                                        <p:cTn id="33" dur="500"/>
                                        <p:tgtEl>
                                          <p:spTgt spid="39">
                                            <p:txEl>
                                              <p:pRg st="6" end="6"/>
                                            </p:txEl>
                                          </p:spTgt>
                                        </p:tgtEl>
                                        <p:attrNameLst>
                                          <p:attrName>ppt_y</p:attrName>
                                        </p:attrNameLst>
                                      </p:cBhvr>
                                      <p:tavLst>
                                        <p:tav tm="0">
                                          <p:val>
                                            <p:strVal val="#ppt_y+#ppt_h*1.125000"/>
                                          </p:val>
                                        </p:tav>
                                        <p:tav tm="100000">
                                          <p:val>
                                            <p:strVal val="#ppt_y"/>
                                          </p:val>
                                        </p:tav>
                                      </p:tavLst>
                                    </p:anim>
                                    <p:animEffect transition="in" filter="wipe(up)">
                                      <p:cBhvr>
                                        <p:cTn id="34" dur="500"/>
                                        <p:tgtEl>
                                          <p:spTgt spid="39">
                                            <p:txEl>
                                              <p:pRg st="6" end="6"/>
                                            </p:txEl>
                                          </p:spTgt>
                                        </p:tgtEl>
                                      </p:cBhvr>
                                    </p:animEffect>
                                  </p:childTnLst>
                                </p:cTn>
                              </p:par>
                              <p:par>
                                <p:cTn id="35" presetID="12" presetClass="entr" presetSubtype="4" fill="hold" nodeType="withEffect">
                                  <p:stCondLst>
                                    <p:cond delay="0"/>
                                  </p:stCondLst>
                                  <p:childTnLst>
                                    <p:set>
                                      <p:cBhvr>
                                        <p:cTn id="36" dur="1" fill="hold">
                                          <p:stCondLst>
                                            <p:cond delay="0"/>
                                          </p:stCondLst>
                                        </p:cTn>
                                        <p:tgtEl>
                                          <p:spTgt spid="39">
                                            <p:txEl>
                                              <p:pRg st="7" end="7"/>
                                            </p:txEl>
                                          </p:spTgt>
                                        </p:tgtEl>
                                        <p:attrNameLst>
                                          <p:attrName>style.visibility</p:attrName>
                                        </p:attrNameLst>
                                      </p:cBhvr>
                                      <p:to>
                                        <p:strVal val="visible"/>
                                      </p:to>
                                    </p:set>
                                    <p:anim calcmode="lin" valueType="num">
                                      <p:cBhvr additive="base">
                                        <p:cTn id="37" dur="500"/>
                                        <p:tgtEl>
                                          <p:spTgt spid="39">
                                            <p:txEl>
                                              <p:pRg st="7" end="7"/>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9">
                                            <p:txEl>
                                              <p:pRg st="7" end="7"/>
                                            </p:txEl>
                                          </p:spTgt>
                                        </p:tgtEl>
                                      </p:cBhvr>
                                    </p:animEffect>
                                  </p:childTnLst>
                                </p:cTn>
                              </p:par>
                              <p:par>
                                <p:cTn id="39" presetID="12" presetClass="entr" presetSubtype="4" fill="hold" nodeType="withEffect">
                                  <p:stCondLst>
                                    <p:cond delay="0"/>
                                  </p:stCondLst>
                                  <p:childTnLst>
                                    <p:set>
                                      <p:cBhvr>
                                        <p:cTn id="40" dur="1" fill="hold">
                                          <p:stCondLst>
                                            <p:cond delay="0"/>
                                          </p:stCondLst>
                                        </p:cTn>
                                        <p:tgtEl>
                                          <p:spTgt spid="39">
                                            <p:txEl>
                                              <p:pRg st="8" end="8"/>
                                            </p:txEl>
                                          </p:spTgt>
                                        </p:tgtEl>
                                        <p:attrNameLst>
                                          <p:attrName>style.visibility</p:attrName>
                                        </p:attrNameLst>
                                      </p:cBhvr>
                                      <p:to>
                                        <p:strVal val="visible"/>
                                      </p:to>
                                    </p:set>
                                    <p:anim calcmode="lin" valueType="num">
                                      <p:cBhvr additive="base">
                                        <p:cTn id="41" dur="500"/>
                                        <p:tgtEl>
                                          <p:spTgt spid="39">
                                            <p:txEl>
                                              <p:pRg st="8" end="8"/>
                                            </p:txEl>
                                          </p:spTgt>
                                        </p:tgtEl>
                                        <p:attrNameLst>
                                          <p:attrName>ppt_y</p:attrName>
                                        </p:attrNameLst>
                                      </p:cBhvr>
                                      <p:tavLst>
                                        <p:tav tm="0">
                                          <p:val>
                                            <p:strVal val="#ppt_y+#ppt_h*1.125000"/>
                                          </p:val>
                                        </p:tav>
                                        <p:tav tm="100000">
                                          <p:val>
                                            <p:strVal val="#ppt_y"/>
                                          </p:val>
                                        </p:tav>
                                      </p:tavLst>
                                    </p:anim>
                                    <p:animEffect transition="in" filter="wipe(up)">
                                      <p:cBhvr>
                                        <p:cTn id="42"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639570"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chemeClr val="accent1">
              <a:lumMod val="40000"/>
              <a:lumOff val="60000"/>
            </a:scheme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解决方法</a:t>
            </a:r>
          </a:p>
        </p:txBody>
      </p:sp>
      <p:sp>
        <p:nvSpPr>
          <p:cNvPr id="39" name="文本框 38"/>
          <p:cNvSpPr txBox="1"/>
          <p:nvPr/>
        </p:nvSpPr>
        <p:spPr>
          <a:xfrm>
            <a:off x="1696720" y="2451862"/>
            <a:ext cx="9751060" cy="3813175"/>
          </a:xfrm>
          <a:prstGeom prst="rect">
            <a:avLst/>
          </a:prstGeom>
          <a:noFill/>
        </p:spPr>
        <p:txBody>
          <a:bodyPr wrap="square" rtlCol="0">
            <a:spAutoFit/>
          </a:bodyPr>
          <a:lstStyle/>
          <a:p>
            <a:pPr>
              <a:lnSpc>
                <a:spcPct val="112000"/>
              </a:lnSpc>
            </a:pPr>
            <a:r>
              <a:rPr lang="zh-CN" altLang="en-US" sz="2400" b="1" dirty="0">
                <a:latin typeface="微软雅黑" panose="020B0503020204020204" charset="-122"/>
                <a:ea typeface="微软雅黑" panose="020B0503020204020204" charset="-122"/>
                <a:cs typeface="Times New Roman" panose="02020503050405090304" charset="0"/>
              </a:rPr>
              <a:t>国际合作（</a:t>
            </a:r>
            <a:r>
              <a:rPr lang="en-US" altLang="zh-CN" sz="2400" b="1" dirty="0">
                <a:latin typeface="微软雅黑" panose="020B0503020204020204" charset="-122"/>
                <a:ea typeface="微软雅黑" panose="020B0503020204020204" charset="-122"/>
                <a:cs typeface="Times New Roman" panose="02020503050405090304" charset="0"/>
              </a:rPr>
              <a:t>global cooperation</a:t>
            </a:r>
            <a:r>
              <a:rPr lang="zh-CN" altLang="en-US" sz="2400" b="1" dirty="0">
                <a:latin typeface="微软雅黑" panose="020B0503020204020204" charset="-122"/>
                <a:ea typeface="微软雅黑" panose="020B0503020204020204" charset="-122"/>
                <a:cs typeface="Times New Roman" panose="02020503050405090304" charset="0"/>
              </a:rPr>
              <a:t>）的原因：   </a:t>
            </a:r>
            <a:endParaRPr lang="en-US" altLang="zh-CN" sz="2400" b="1" dirty="0">
              <a:latin typeface="微软雅黑" panose="020B0503020204020204" charset="-122"/>
              <a:ea typeface="微软雅黑" panose="020B0503020204020204" charset="-122"/>
              <a:cs typeface="Times New Roman" panose="02020503050405090304" charset="0"/>
            </a:endParaRPr>
          </a:p>
          <a:p>
            <a:pPr marL="342900" indent="-342900">
              <a:lnSpc>
                <a:spcPct val="112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共享地球资源 </a:t>
            </a:r>
            <a:r>
              <a:rPr lang="en-US" altLang="zh-CN" sz="2400" dirty="0">
                <a:latin typeface="微软雅黑" panose="020B0503020204020204" charset="-122"/>
                <a:ea typeface="微软雅黑" panose="020B0503020204020204" charset="-122"/>
                <a:cs typeface="Times New Roman" panose="02020503050405090304" charset="0"/>
              </a:rPr>
              <a:t>share</a:t>
            </a:r>
            <a:r>
              <a:rPr lang="zh-CN" altLang="en-US" sz="2400" dirty="0">
                <a:latin typeface="微软雅黑" panose="020B0503020204020204" charset="-122"/>
                <a:ea typeface="微软雅黑" panose="020B0503020204020204" charset="-122"/>
                <a:cs typeface="Times New Roman" panose="02020503050405090304" charset="0"/>
              </a:rPr>
              <a:t> </a:t>
            </a:r>
            <a:r>
              <a:rPr lang="en-US" sz="2400" dirty="0">
                <a:latin typeface="微软雅黑" panose="020B0503020204020204" charset="-122"/>
                <a:ea typeface="微软雅黑" panose="020B0503020204020204" charset="-122"/>
                <a:cs typeface="Times New Roman" panose="02020503050405090304" charset="0"/>
              </a:rPr>
              <a:t>the earth supply</a:t>
            </a:r>
            <a:r>
              <a:rPr lang="zh-CN" altLang="en-US" sz="2400" dirty="0">
                <a:latin typeface="微软雅黑" panose="020B0503020204020204" charset="-122"/>
                <a:ea typeface="微软雅黑" panose="020B0503020204020204" charset="-122"/>
                <a:cs typeface="Times New Roman" panose="02020503050405090304" charset="0"/>
              </a:rPr>
              <a:t>  </a:t>
            </a:r>
            <a:endParaRPr lang="en-US" altLang="zh-CN" sz="2400" dirty="0">
              <a:latin typeface="微软雅黑" panose="020B0503020204020204" charset="-122"/>
              <a:ea typeface="微软雅黑" panose="020B0503020204020204" charset="-122"/>
              <a:cs typeface="Times New Roman" panose="02020503050405090304" charset="0"/>
            </a:endParaRPr>
          </a:p>
          <a:p>
            <a:pPr marL="342900" indent="-342900">
              <a:lnSpc>
                <a:spcPct val="112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有些环境问题会从</a:t>
            </a:r>
            <a:r>
              <a:rPr lang="en-US" altLang="zh-CN" sz="2400" dirty="0">
                <a:latin typeface="微软雅黑" panose="020B0503020204020204" charset="-122"/>
                <a:ea typeface="微软雅黑" panose="020B0503020204020204" charset="-122"/>
                <a:cs typeface="Times New Roman" panose="02020503050405090304" charset="0"/>
              </a:rPr>
              <a:t>regional(</a:t>
            </a:r>
            <a:r>
              <a:rPr lang="zh-CN" altLang="en-US" sz="2400" dirty="0">
                <a:latin typeface="微软雅黑" panose="020B0503020204020204" charset="-122"/>
                <a:ea typeface="微软雅黑" panose="020B0503020204020204" charset="-122"/>
                <a:cs typeface="Times New Roman" panose="02020503050405090304" charset="0"/>
                <a:sym typeface="+mn-ea"/>
              </a:rPr>
              <a:t>地区性的</a:t>
            </a:r>
            <a:r>
              <a:rPr lang="en-US" altLang="zh-CN" sz="2400" dirty="0">
                <a:latin typeface="微软雅黑" panose="020B0503020204020204" charset="-122"/>
                <a:ea typeface="微软雅黑" panose="020B0503020204020204" charset="-122"/>
                <a:cs typeface="Times New Roman" panose="02020503050405090304" charset="0"/>
              </a:rPr>
              <a:t>)</a:t>
            </a:r>
            <a:r>
              <a:rPr lang="zh-CN" altLang="en-US" sz="2400" dirty="0">
                <a:latin typeface="微软雅黑" panose="020B0503020204020204" charset="-122"/>
                <a:ea typeface="微软雅黑" panose="020B0503020204020204" charset="-122"/>
                <a:cs typeface="Times New Roman" panose="02020503050405090304" charset="0"/>
              </a:rPr>
              <a:t>变成</a:t>
            </a:r>
            <a:r>
              <a:rPr lang="en-US" altLang="zh-CN" sz="2400" dirty="0">
                <a:latin typeface="微软雅黑" panose="020B0503020204020204" charset="-122"/>
                <a:ea typeface="微软雅黑" panose="020B0503020204020204" charset="-122"/>
                <a:cs typeface="Times New Roman" panose="02020503050405090304" charset="0"/>
              </a:rPr>
              <a:t>worldwide(</a:t>
            </a:r>
            <a:r>
              <a:rPr lang="zh-CN" altLang="en-US" sz="2400" dirty="0">
                <a:latin typeface="微软雅黑" panose="020B0503020204020204" charset="-122"/>
                <a:ea typeface="微软雅黑" panose="020B0503020204020204" charset="-122"/>
                <a:cs typeface="Times New Roman" panose="02020503050405090304" charset="0"/>
                <a:sym typeface="+mn-ea"/>
              </a:rPr>
              <a:t>全球性的</a:t>
            </a:r>
            <a:r>
              <a:rPr lang="en-US" altLang="zh-CN" sz="2400" dirty="0">
                <a:latin typeface="微软雅黑" panose="020B0503020204020204" charset="-122"/>
                <a:ea typeface="微软雅黑" panose="020B0503020204020204" charset="-122"/>
                <a:cs typeface="Times New Roman" panose="02020503050405090304" charset="0"/>
                <a:sym typeface="+mn-ea"/>
              </a:rPr>
              <a:t>)</a:t>
            </a:r>
            <a:r>
              <a:rPr lang="zh-CN" altLang="en-US" sz="2400" dirty="0">
                <a:latin typeface="微软雅黑" panose="020B0503020204020204" charset="-122"/>
                <a:ea typeface="微软雅黑" panose="020B0503020204020204" charset="-122"/>
                <a:cs typeface="Times New Roman" panose="02020503050405090304" charset="0"/>
              </a:rPr>
              <a:t>， </a:t>
            </a:r>
            <a:r>
              <a:rPr lang="en-US" altLang="zh-CN" sz="2400" dirty="0">
                <a:latin typeface="微软雅黑" panose="020B0503020204020204" charset="-122"/>
                <a:ea typeface="微软雅黑" panose="020B0503020204020204" charset="-122"/>
                <a:cs typeface="Times New Roman" panose="02020503050405090304" charset="0"/>
              </a:rPr>
              <a:t>unilateral moves are not enough(</a:t>
            </a:r>
            <a:r>
              <a:rPr lang="zh-CN" altLang="en-US" sz="2400" dirty="0">
                <a:latin typeface="微软雅黑" panose="020B0503020204020204" charset="-122"/>
                <a:ea typeface="微软雅黑" panose="020B0503020204020204" charset="-122"/>
                <a:cs typeface="Times New Roman" panose="02020503050405090304" charset="0"/>
                <a:sym typeface="+mn-ea"/>
              </a:rPr>
              <a:t>单方面的努力是不够的</a:t>
            </a:r>
            <a:r>
              <a:rPr lang="en-US" altLang="zh-CN" sz="2400" dirty="0">
                <a:latin typeface="微软雅黑" panose="020B0503020204020204" charset="-122"/>
                <a:ea typeface="微软雅黑" panose="020B0503020204020204" charset="-122"/>
                <a:cs typeface="Times New Roman" panose="02020503050405090304" charset="0"/>
                <a:sym typeface="+mn-ea"/>
              </a:rPr>
              <a:t>)</a:t>
            </a:r>
            <a:endParaRPr lang="zh-CN" altLang="en-US" sz="2400" dirty="0">
              <a:latin typeface="微软雅黑" panose="020B0503020204020204" charset="-122"/>
              <a:ea typeface="微软雅黑" panose="020B0503020204020204" charset="-122"/>
              <a:cs typeface="Times New Roman" panose="02020503050405090304" charset="0"/>
            </a:endParaRPr>
          </a:p>
          <a:p>
            <a:pPr marL="342900" indent="-342900" fontAlgn="auto">
              <a:lnSpc>
                <a:spcPct val="112000"/>
              </a:lnSpc>
              <a:spcBef>
                <a:spcPts val="0"/>
              </a:spcBef>
              <a:spcAft>
                <a:spcPts val="0"/>
              </a:spcAft>
              <a:buFont typeface="Arial" panose="020B0604020202090204" pitchFamily="34" charset="0"/>
              <a:buChar char="•"/>
            </a:pPr>
            <a:endParaRPr lang="zh-CN" altLang="en-US" sz="2400" dirty="0">
              <a:latin typeface="微软雅黑" panose="020B0503020204020204" charset="-122"/>
              <a:ea typeface="微软雅黑" panose="020B0503020204020204" charset="-122"/>
              <a:cs typeface="Times New Roman" panose="02020503050405090304" charset="0"/>
            </a:endParaRPr>
          </a:p>
          <a:p>
            <a:pPr fontAlgn="auto">
              <a:lnSpc>
                <a:spcPct val="112000"/>
              </a:lnSpc>
              <a:spcBef>
                <a:spcPts val="0"/>
              </a:spcBef>
              <a:spcAft>
                <a:spcPts val="0"/>
              </a:spcAft>
            </a:pPr>
            <a:r>
              <a:rPr lang="zh-CN" altLang="en-US" sz="2400" b="1" dirty="0">
                <a:latin typeface="微软雅黑" panose="020B0503020204020204" charset="-122"/>
                <a:ea typeface="微软雅黑" panose="020B0503020204020204" charset="-122"/>
                <a:cs typeface="Times New Roman" panose="02020503050405090304" charset="0"/>
              </a:rPr>
              <a:t>国际合作的措施：</a:t>
            </a:r>
            <a:endParaRPr lang="en-US" altLang="zh-CN" sz="2400" b="1" dirty="0">
              <a:latin typeface="微软雅黑" panose="020B0503020204020204" charset="-122"/>
              <a:ea typeface="微软雅黑" panose="020B0503020204020204" charset="-122"/>
              <a:cs typeface="Times New Roman" panose="02020503050405090304" charset="0"/>
            </a:endParaRPr>
          </a:p>
          <a:p>
            <a:pPr marL="342900" indent="-342900" fontAlgn="auto">
              <a:lnSpc>
                <a:spcPct val="112000"/>
              </a:lnSpc>
              <a:spcBef>
                <a:spcPts val="0"/>
              </a:spcBef>
              <a:spcAft>
                <a:spcPts val="0"/>
              </a:spcAft>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reach the agreement</a:t>
            </a:r>
          </a:p>
          <a:p>
            <a:pPr marL="342900" indent="-342900" fontAlgn="auto">
              <a:lnSpc>
                <a:spcPct val="112000"/>
              </a:lnSpc>
              <a:spcBef>
                <a:spcPts val="0"/>
              </a:spcBef>
              <a:spcAft>
                <a:spcPts val="0"/>
              </a:spcAft>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set international standards for environmental protection</a:t>
            </a:r>
          </a:p>
          <a:p>
            <a:pPr marL="342900" indent="-342900" fontAlgn="auto">
              <a:lnSpc>
                <a:spcPct val="112000"/>
              </a:lnSpc>
              <a:spcBef>
                <a:spcPts val="0"/>
              </a:spcBef>
              <a:spcAft>
                <a:spcPts val="0"/>
              </a:spcAft>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cover the shortage of the technology and labor force</a:t>
            </a:r>
            <a:endParaRPr lang="zh-CN" altLang="en-US" sz="2400" dirty="0">
              <a:latin typeface="微软雅黑" panose="020B0503020204020204" charset="-122"/>
              <a:ea typeface="微软雅黑" panose="020B0503020204020204" charset="-122"/>
              <a:cs typeface="Times New Roman" panose="02020503050405090304" charset="0"/>
            </a:endParaRPr>
          </a:p>
        </p:txBody>
      </p:sp>
      <p:sp>
        <p:nvSpPr>
          <p:cNvPr id="15" name="文本框 14"/>
          <p:cNvSpPr txBox="1"/>
          <p:nvPr/>
        </p:nvSpPr>
        <p:spPr>
          <a:xfrm>
            <a:off x="440055" y="4138295"/>
            <a:ext cx="89789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mj-ea"/>
                <a:ea typeface="+mj-ea"/>
                <a:sym typeface="+mn-ea"/>
              </a:rPr>
              <a:t>国际</a:t>
            </a:r>
          </a:p>
        </p:txBody>
      </p:sp>
      <p:sp>
        <p:nvSpPr>
          <p:cNvPr id="16" name="左中括号 15"/>
          <p:cNvSpPr/>
          <p:nvPr/>
        </p:nvSpPr>
        <p:spPr>
          <a:xfrm>
            <a:off x="1506220" y="2409190"/>
            <a:ext cx="232410" cy="430149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9">
                                            <p:txEl>
                                              <p:pRg st="0" end="0"/>
                                            </p:txEl>
                                          </p:spTgt>
                                        </p:tgtEl>
                                        <p:attrNameLst>
                                          <p:attrName>style.visibility</p:attrName>
                                        </p:attrNameLst>
                                      </p:cBhvr>
                                      <p:to>
                                        <p:strVal val="visible"/>
                                      </p:to>
                                    </p:set>
                                    <p:anim calcmode="lin" valueType="num">
                                      <p:cBhvr additive="base">
                                        <p:cTn id="17"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9">
                                            <p:txEl>
                                              <p:pRg st="1" end="1"/>
                                            </p:txEl>
                                          </p:spTgt>
                                        </p:tgtEl>
                                        <p:attrNameLst>
                                          <p:attrName>style.visibility</p:attrName>
                                        </p:attrNameLst>
                                      </p:cBhvr>
                                      <p:to>
                                        <p:strVal val="visible"/>
                                      </p:to>
                                    </p:set>
                                    <p:anim calcmode="lin" valueType="num">
                                      <p:cBhvr additive="base">
                                        <p:cTn id="23" dur="500" fill="hold"/>
                                        <p:tgtEl>
                                          <p:spTgt spid="39">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9">
                                            <p:txEl>
                                              <p:pRg st="2" end="2"/>
                                            </p:txEl>
                                          </p:spTgt>
                                        </p:tgtEl>
                                        <p:attrNameLst>
                                          <p:attrName>style.visibility</p:attrName>
                                        </p:attrNameLst>
                                      </p:cBhvr>
                                      <p:to>
                                        <p:strVal val="visible"/>
                                      </p:to>
                                    </p:set>
                                    <p:anim calcmode="lin" valueType="num">
                                      <p:cBhvr additive="base">
                                        <p:cTn id="29" dur="500" fill="hold"/>
                                        <p:tgtEl>
                                          <p:spTgt spid="39">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9">
                                            <p:txEl>
                                              <p:pRg st="4" end="4"/>
                                            </p:txEl>
                                          </p:spTgt>
                                        </p:tgtEl>
                                        <p:attrNameLst>
                                          <p:attrName>style.visibility</p:attrName>
                                        </p:attrNameLst>
                                      </p:cBhvr>
                                      <p:to>
                                        <p:strVal val="visible"/>
                                      </p:to>
                                    </p:set>
                                    <p:anim calcmode="lin" valueType="num">
                                      <p:cBhvr additive="base">
                                        <p:cTn id="35" dur="500" fill="hold"/>
                                        <p:tgtEl>
                                          <p:spTgt spid="39">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39">
                                            <p:txEl>
                                              <p:pRg st="5" end="5"/>
                                            </p:txEl>
                                          </p:spTgt>
                                        </p:tgtEl>
                                        <p:attrNameLst>
                                          <p:attrName>style.visibility</p:attrName>
                                        </p:attrNameLst>
                                      </p:cBhvr>
                                      <p:to>
                                        <p:strVal val="visible"/>
                                      </p:to>
                                    </p:set>
                                    <p:anim calcmode="lin" valueType="num">
                                      <p:cBhvr additive="base">
                                        <p:cTn id="41" dur="500" fill="hold"/>
                                        <p:tgtEl>
                                          <p:spTgt spid="39">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39">
                                            <p:txEl>
                                              <p:pRg st="6" end="6"/>
                                            </p:txEl>
                                          </p:spTgt>
                                        </p:tgtEl>
                                        <p:attrNameLst>
                                          <p:attrName>style.visibility</p:attrName>
                                        </p:attrNameLst>
                                      </p:cBhvr>
                                      <p:to>
                                        <p:strVal val="visible"/>
                                      </p:to>
                                    </p:set>
                                    <p:anim calcmode="lin" valueType="num">
                                      <p:cBhvr additive="base">
                                        <p:cTn id="47" dur="500" fill="hold"/>
                                        <p:tgtEl>
                                          <p:spTgt spid="39">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39">
                                            <p:txEl>
                                              <p:pRg st="7" end="7"/>
                                            </p:txEl>
                                          </p:spTgt>
                                        </p:tgtEl>
                                        <p:attrNameLst>
                                          <p:attrName>style.visibility</p:attrName>
                                        </p:attrNameLst>
                                      </p:cBhvr>
                                      <p:to>
                                        <p:strVal val="visible"/>
                                      </p:to>
                                    </p:set>
                                    <p:anim calcmode="lin" valueType="num">
                                      <p:cBhvr additive="base">
                                        <p:cTn id="53" dur="500" fill="hold"/>
                                        <p:tgtEl>
                                          <p:spTgt spid="39">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9">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p:bldP spid="15" grpId="0"/>
      <p:bldP spid="16"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33" name="Freeform 14"/>
          <p:cNvSpPr/>
          <p:nvPr>
            <p:custDataLst>
              <p:tags r:id="rId1"/>
            </p:custDataLst>
          </p:nvPr>
        </p:nvSpPr>
        <p:spPr bwMode="auto">
          <a:xfrm>
            <a:off x="1738630" y="1138533"/>
            <a:ext cx="1639570"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chemeClr val="accent1">
              <a:lumMod val="40000"/>
              <a:lumOff val="60000"/>
            </a:scheme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mj-ea"/>
                <a:ea typeface="+mj-ea"/>
                <a:sym typeface="Arial" panose="020B0604020202090204" pitchFamily="34" charset="0"/>
              </a:rPr>
              <a:t>解决方法</a:t>
            </a:r>
          </a:p>
        </p:txBody>
      </p:sp>
      <p:sp>
        <p:nvSpPr>
          <p:cNvPr id="39" name="文本框 38"/>
          <p:cNvSpPr txBox="1"/>
          <p:nvPr/>
        </p:nvSpPr>
        <p:spPr>
          <a:xfrm>
            <a:off x="1506220" y="2691765"/>
            <a:ext cx="10685780" cy="3415030"/>
          </a:xfrm>
          <a:prstGeom prst="rect">
            <a:avLst/>
          </a:prstGeom>
          <a:noFill/>
        </p:spPr>
        <p:txBody>
          <a:bodyPr wrap="square" rtlCol="0">
            <a:spAutoFit/>
          </a:bodyPr>
          <a:lstStyle/>
          <a:p>
            <a:pPr marL="342900" indent="-342900" fontAlgn="auto">
              <a:lnSpc>
                <a:spcPct val="150000"/>
              </a:lnSpc>
              <a:buFont typeface="Arial" panose="020B0604020202090204" pitchFamily="34" charset="0"/>
              <a:buChar char="•"/>
            </a:pPr>
            <a:r>
              <a:rPr lang="zh-CN" altLang="en-US" sz="2400" dirty="0">
                <a:latin typeface="+mj-ea"/>
                <a:ea typeface="+mj-ea"/>
                <a:cs typeface="Times New Roman" panose="02020503050405090304" charset="0"/>
              </a:rPr>
              <a:t>立法</a:t>
            </a:r>
            <a:r>
              <a:rPr lang="en-US" altLang="zh-CN" sz="2400" dirty="0">
                <a:latin typeface="+mj-ea"/>
                <a:ea typeface="+mj-ea"/>
                <a:cs typeface="Times New Roman" panose="02020503050405090304" charset="0"/>
              </a:rPr>
              <a:t>:</a:t>
            </a:r>
            <a:r>
              <a:rPr lang="zh-CN" altLang="en-US" sz="2400" dirty="0">
                <a:latin typeface="+mj-ea"/>
                <a:ea typeface="+mj-ea"/>
                <a:cs typeface="Times New Roman" panose="02020503050405090304" charset="0"/>
              </a:rPr>
              <a:t> </a:t>
            </a:r>
            <a:r>
              <a:rPr lang="en-US" sz="2400" dirty="0">
                <a:latin typeface="+mj-ea"/>
                <a:ea typeface="+mj-ea"/>
                <a:cs typeface="Times New Roman" panose="02020503050405090304" charset="0"/>
              </a:rPr>
              <a:t>introduce some practical laws and regulations </a:t>
            </a:r>
            <a:r>
              <a:rPr lang="zh-CN" altLang="en-US" sz="2400" dirty="0">
                <a:latin typeface="+mj-ea"/>
                <a:ea typeface="+mj-ea"/>
                <a:cs typeface="Times New Roman" panose="02020503050405090304" charset="0"/>
              </a:rPr>
              <a:t> </a:t>
            </a:r>
          </a:p>
          <a:p>
            <a:pPr indent="0" fontAlgn="auto">
              <a:lnSpc>
                <a:spcPct val="150000"/>
              </a:lnSpc>
              <a:buFont typeface="Arial" panose="020B0604020202090204" pitchFamily="34" charset="0"/>
              <a:buNone/>
            </a:pPr>
            <a:r>
              <a:rPr lang="en-US" altLang="zh-CN" sz="2400" dirty="0">
                <a:latin typeface="+mj-ea"/>
                <a:ea typeface="+mj-ea"/>
                <a:cs typeface="Times New Roman" panose="02020503050405090304" charset="0"/>
              </a:rPr>
              <a:t>    (e.g. ban the use of plastic bags to tackle “white pollution”)</a:t>
            </a:r>
          </a:p>
          <a:p>
            <a:pPr marL="342900" indent="-342900" fontAlgn="auto">
              <a:lnSpc>
                <a:spcPct val="150000"/>
              </a:lnSpc>
              <a:spcBef>
                <a:spcPts val="0"/>
              </a:spcBef>
              <a:spcAft>
                <a:spcPts val="0"/>
              </a:spcAft>
              <a:buFont typeface="Arial" panose="020B0604020202090204" pitchFamily="34" charset="0"/>
              <a:buChar char="•"/>
            </a:pPr>
            <a:r>
              <a:rPr lang="zh-CN" altLang="en-US" sz="2400" dirty="0">
                <a:latin typeface="+mj-ea"/>
                <a:ea typeface="+mj-ea"/>
                <a:cs typeface="Times New Roman" panose="02020503050405090304" charset="0"/>
              </a:rPr>
              <a:t>收税  </a:t>
            </a:r>
            <a:r>
              <a:rPr lang="en-US" altLang="zh-CN" sz="2400" dirty="0">
                <a:latin typeface="+mj-ea"/>
                <a:ea typeface="+mj-ea"/>
                <a:cs typeface="Times New Roman" panose="02020503050405090304" charset="0"/>
              </a:rPr>
              <a:t>impose “green taxes” on drivers and airline companies</a:t>
            </a:r>
          </a:p>
          <a:p>
            <a:pPr marL="342900" indent="-342900" fontAlgn="auto">
              <a:lnSpc>
                <a:spcPct val="150000"/>
              </a:lnSpc>
              <a:spcBef>
                <a:spcPts val="0"/>
              </a:spcBef>
              <a:spcAft>
                <a:spcPts val="0"/>
              </a:spcAft>
              <a:buFont typeface="Arial" panose="020B0604020202090204" pitchFamily="34" charset="0"/>
              <a:buChar char="•"/>
            </a:pPr>
            <a:r>
              <a:rPr lang="zh-CN" altLang="en-US" sz="2400" dirty="0">
                <a:latin typeface="+mj-ea"/>
                <a:ea typeface="+mj-ea"/>
                <a:cs typeface="Times New Roman" panose="02020503050405090304" charset="0"/>
              </a:rPr>
              <a:t>投资科技 </a:t>
            </a:r>
            <a:r>
              <a:rPr lang="en-US" altLang="zh-CN" sz="2400" dirty="0">
                <a:latin typeface="+mj-ea"/>
                <a:ea typeface="+mj-ea"/>
                <a:cs typeface="Times New Roman" panose="02020503050405090304" charset="0"/>
              </a:rPr>
              <a:t>invest in renewable energy from solar, wind or hydro power</a:t>
            </a:r>
          </a:p>
          <a:p>
            <a:pPr marL="342900" indent="-342900">
              <a:lnSpc>
                <a:spcPct val="150000"/>
              </a:lnSpc>
              <a:buFont typeface="Arial" panose="020B0604020202090204" pitchFamily="34" charset="0"/>
              <a:buChar char="•"/>
            </a:pPr>
            <a:r>
              <a:rPr lang="zh-CN" altLang="en-US" sz="2400" dirty="0">
                <a:latin typeface="+mj-ea"/>
                <a:ea typeface="+mj-ea"/>
                <a:cs typeface="Times New Roman" panose="02020503050405090304" charset="0"/>
              </a:rPr>
              <a:t>提高意识 </a:t>
            </a:r>
            <a:r>
              <a:rPr lang="en-US" altLang="zh-CN" sz="2400" dirty="0">
                <a:latin typeface="+mj-ea"/>
                <a:ea typeface="+mj-ea"/>
                <a:cs typeface="Times New Roman" panose="02020503050405090304" charset="0"/>
              </a:rPr>
              <a:t>government campaigns raise public’s green awareness</a:t>
            </a:r>
            <a:endParaRPr lang="zh-CN" altLang="en-US" sz="2400" dirty="0">
              <a:latin typeface="+mj-ea"/>
              <a:ea typeface="+mj-ea"/>
              <a:cs typeface="Times New Roman" panose="02020503050405090304" charset="0"/>
            </a:endParaRPr>
          </a:p>
          <a:p>
            <a:pPr marL="342900" indent="-342900" fontAlgn="auto">
              <a:lnSpc>
                <a:spcPct val="150000"/>
              </a:lnSpc>
              <a:spcBef>
                <a:spcPts val="0"/>
              </a:spcBef>
              <a:spcAft>
                <a:spcPts val="0"/>
              </a:spcAft>
              <a:buFont typeface="Arial" panose="020B0604020202090204" pitchFamily="34" charset="0"/>
              <a:buChar char="•"/>
            </a:pPr>
            <a:r>
              <a:rPr lang="zh-CN" altLang="en-US" sz="2400" dirty="0">
                <a:latin typeface="+mj-ea"/>
                <a:ea typeface="+mj-ea"/>
                <a:cs typeface="Times New Roman" panose="02020503050405090304" charset="0"/>
              </a:rPr>
              <a:t>建立自然保护区 </a:t>
            </a:r>
            <a:r>
              <a:rPr lang="en-US" altLang="zh-CN" sz="2400" dirty="0">
                <a:latin typeface="+mj-ea"/>
                <a:ea typeface="+mj-ea"/>
                <a:cs typeface="Times New Roman" panose="02020503050405090304" charset="0"/>
              </a:rPr>
              <a:t> set up natural reserve</a:t>
            </a:r>
            <a:endParaRPr lang="en-US" sz="2400" dirty="0">
              <a:latin typeface="+mj-ea"/>
              <a:ea typeface="+mj-ea"/>
              <a:cs typeface="Times New Roman" panose="02020503050405090304" charset="0"/>
            </a:endParaRPr>
          </a:p>
        </p:txBody>
      </p:sp>
      <p:sp>
        <p:nvSpPr>
          <p:cNvPr id="15" name="文本框 14"/>
          <p:cNvSpPr txBox="1"/>
          <p:nvPr/>
        </p:nvSpPr>
        <p:spPr>
          <a:xfrm>
            <a:off x="440055" y="4138295"/>
            <a:ext cx="897890" cy="521970"/>
          </a:xfrm>
          <a:prstGeom prst="rect">
            <a:avLst/>
          </a:prstGeom>
          <a:noFill/>
        </p:spPr>
        <p:txBody>
          <a:bodyPr wrap="none" rtlCol="0" anchor="t">
            <a:spAutoFit/>
          </a:bodyPr>
          <a:lstStyle/>
          <a:p>
            <a:pPr algn="ctr"/>
            <a:r>
              <a:rPr lang="zh-CN" altLang="en-US" sz="2800" b="1">
                <a:solidFill>
                  <a:schemeClr val="accent1"/>
                </a:solidFill>
                <a:effectLst>
                  <a:outerShdw blurRad="38100" dist="25400" dir="5400000" algn="ctr" rotWithShape="0">
                    <a:srgbClr val="6E747A">
                      <a:alpha val="43000"/>
                    </a:srgbClr>
                  </a:outerShdw>
                </a:effectLst>
                <a:latin typeface="+mj-ea"/>
                <a:ea typeface="+mj-ea"/>
                <a:sym typeface="+mn-ea"/>
              </a:rPr>
              <a:t>国家</a:t>
            </a:r>
          </a:p>
        </p:txBody>
      </p:sp>
      <p:sp>
        <p:nvSpPr>
          <p:cNvPr id="16" name="左中括号 15"/>
          <p:cNvSpPr/>
          <p:nvPr/>
        </p:nvSpPr>
        <p:spPr>
          <a:xfrm>
            <a:off x="1506220" y="2409190"/>
            <a:ext cx="232410" cy="430149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fill="hold"/>
                                        <p:tgtEl>
                                          <p:spTgt spid="3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9">
                                            <p:txEl>
                                              <p:pRg st="2" end="2"/>
                                            </p:txEl>
                                          </p:spTgt>
                                        </p:tgtEl>
                                        <p:attrNameLst>
                                          <p:attrName>style.visibility</p:attrName>
                                        </p:attrNameLst>
                                      </p:cBhvr>
                                      <p:to>
                                        <p:strVal val="visible"/>
                                      </p:to>
                                    </p:set>
                                    <p:anim calcmode="lin" valueType="num">
                                      <p:cBhvr additive="base">
                                        <p:cTn id="19" dur="500" fill="hold"/>
                                        <p:tgtEl>
                                          <p:spTgt spid="3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9">
                                            <p:txEl>
                                              <p:pRg st="3" end="3"/>
                                            </p:txEl>
                                          </p:spTgt>
                                        </p:tgtEl>
                                        <p:attrNameLst>
                                          <p:attrName>style.visibility</p:attrName>
                                        </p:attrNameLst>
                                      </p:cBhvr>
                                      <p:to>
                                        <p:strVal val="visible"/>
                                      </p:to>
                                    </p:set>
                                    <p:anim calcmode="lin" valueType="num">
                                      <p:cBhvr additive="base">
                                        <p:cTn id="25" dur="500" fill="hold"/>
                                        <p:tgtEl>
                                          <p:spTgt spid="39">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9">
                                            <p:txEl>
                                              <p:pRg st="4" end="4"/>
                                            </p:txEl>
                                          </p:spTgt>
                                        </p:tgtEl>
                                        <p:attrNameLst>
                                          <p:attrName>style.visibility</p:attrName>
                                        </p:attrNameLst>
                                      </p:cBhvr>
                                      <p:to>
                                        <p:strVal val="visible"/>
                                      </p:to>
                                    </p:set>
                                    <p:anim calcmode="lin" valueType="num">
                                      <p:cBhvr additive="base">
                                        <p:cTn id="31" dur="500" fill="hold"/>
                                        <p:tgtEl>
                                          <p:spTgt spid="39">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9">
                                            <p:txEl>
                                              <p:pRg st="5" end="5"/>
                                            </p:txEl>
                                          </p:spTgt>
                                        </p:tgtEl>
                                        <p:attrNameLst>
                                          <p:attrName>style.visibility</p:attrName>
                                        </p:attrNameLst>
                                      </p:cBhvr>
                                      <p:to>
                                        <p:strVal val="visible"/>
                                      </p:to>
                                    </p:set>
                                    <p:anim calcmode="lin" valueType="num">
                                      <p:cBhvr additive="base">
                                        <p:cTn id="37" dur="500" fill="hold"/>
                                        <p:tgtEl>
                                          <p:spTgt spid="39">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33" name="Freeform 14"/>
          <p:cNvSpPr/>
          <p:nvPr>
            <p:custDataLst>
              <p:tags r:id="rId1"/>
            </p:custDataLst>
          </p:nvPr>
        </p:nvSpPr>
        <p:spPr bwMode="auto">
          <a:xfrm>
            <a:off x="1696720" y="1290955"/>
            <a:ext cx="1639570"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chemeClr val="accent1">
              <a:lumMod val="40000"/>
              <a:lumOff val="60000"/>
            </a:scheme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mj-ea"/>
                <a:ea typeface="+mj-ea"/>
                <a:sym typeface="Arial" panose="020B0604020202090204" pitchFamily="34" charset="0"/>
              </a:rPr>
              <a:t>解决方法</a:t>
            </a:r>
          </a:p>
        </p:txBody>
      </p:sp>
      <p:sp>
        <p:nvSpPr>
          <p:cNvPr id="39" name="文本框 38"/>
          <p:cNvSpPr txBox="1"/>
          <p:nvPr/>
        </p:nvSpPr>
        <p:spPr>
          <a:xfrm>
            <a:off x="1614805" y="2691765"/>
            <a:ext cx="10372725" cy="3415030"/>
          </a:xfrm>
          <a:prstGeom prst="rect">
            <a:avLst/>
          </a:prstGeom>
          <a:noFill/>
        </p:spPr>
        <p:txBody>
          <a:bodyPr wrap="square" rtlCol="0">
            <a:spAutoFit/>
          </a:bodyPr>
          <a:lstStyle/>
          <a:p>
            <a:pPr marL="342900" indent="-342900" fontAlgn="auto">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守法 </a:t>
            </a:r>
            <a:r>
              <a:rPr lang="en-US" sz="2400" dirty="0">
                <a:latin typeface="微软雅黑" panose="020B0503020204020204" charset="-122"/>
                <a:ea typeface="微软雅黑" panose="020B0503020204020204" charset="-122"/>
                <a:cs typeface="Times New Roman" panose="02020503050405090304" charset="0"/>
              </a:rPr>
              <a:t>obey the related environmental regulations </a:t>
            </a:r>
            <a:endParaRPr lang="zh-CN" altLang="en-US" sz="2400" dirty="0">
              <a:latin typeface="微软雅黑" panose="020B0503020204020204" charset="-122"/>
              <a:ea typeface="微软雅黑" panose="020B0503020204020204" charset="-122"/>
              <a:cs typeface="Times New Roman" panose="02020503050405090304" charset="0"/>
            </a:endParaRPr>
          </a:p>
          <a:p>
            <a:pPr marL="342900" indent="-342900" fontAlgn="auto">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引进设备技术处理污染  </a:t>
            </a:r>
            <a:r>
              <a:rPr lang="en-US" altLang="zh-CN" sz="2400" dirty="0">
                <a:latin typeface="微软雅黑" panose="020B0503020204020204" charset="-122"/>
                <a:ea typeface="微软雅黑" panose="020B0503020204020204" charset="-122"/>
                <a:cs typeface="Times New Roman" panose="02020503050405090304" charset="0"/>
              </a:rPr>
              <a:t>import advanced facilities to treat sewage and exhaust</a:t>
            </a:r>
            <a:r>
              <a:rPr lang="zh-CN" altLang="en-US" sz="2400" dirty="0">
                <a:latin typeface="微软雅黑" panose="020B0503020204020204" charset="-122"/>
                <a:ea typeface="微软雅黑" panose="020B0503020204020204" charset="-122"/>
                <a:cs typeface="Times New Roman" panose="02020503050405090304" charset="0"/>
              </a:rPr>
              <a:t> </a:t>
            </a:r>
            <a:r>
              <a:rPr lang="en-US" altLang="zh-CN" sz="2400" dirty="0">
                <a:latin typeface="微软雅黑" panose="020B0503020204020204" charset="-122"/>
                <a:ea typeface="微软雅黑" panose="020B0503020204020204" charset="-122"/>
                <a:cs typeface="Times New Roman" panose="02020503050405090304" charset="0"/>
              </a:rPr>
              <a:t>discharged from the process of  production</a:t>
            </a:r>
          </a:p>
          <a:p>
            <a:pPr marL="342900" indent="-342900" fontAlgn="auto">
              <a:lnSpc>
                <a:spcPct val="150000"/>
              </a:lnSpc>
              <a:spcBef>
                <a:spcPts val="0"/>
              </a:spcBef>
              <a:spcAft>
                <a:spcPts val="0"/>
              </a:spcAft>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使用新能源能源 </a:t>
            </a:r>
            <a:r>
              <a:rPr lang="en-US" altLang="zh-CN" sz="2400" dirty="0">
                <a:latin typeface="微软雅黑" panose="020B0503020204020204" charset="-122"/>
                <a:ea typeface="微软雅黑" panose="020B0503020204020204" charset="-122"/>
                <a:cs typeface="Times New Roman" panose="02020503050405090304" charset="0"/>
              </a:rPr>
              <a:t>alternative energy to increase the fuel efficiency</a:t>
            </a:r>
          </a:p>
          <a:p>
            <a:pPr marL="342900" indent="-342900" fontAlgn="auto">
              <a:lnSpc>
                <a:spcPct val="150000"/>
              </a:lnSpc>
              <a:spcBef>
                <a:spcPts val="0"/>
              </a:spcBef>
              <a:spcAft>
                <a:spcPts val="0"/>
              </a:spcAft>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使用高科技环保材料</a:t>
            </a:r>
            <a:r>
              <a:rPr lang="en-US" altLang="zh-CN" sz="2400" dirty="0">
                <a:latin typeface="微软雅黑" panose="020B0503020204020204" charset="-122"/>
                <a:ea typeface="微软雅黑" panose="020B0503020204020204" charset="-122"/>
                <a:cs typeface="Times New Roman" panose="02020503050405090304" charset="0"/>
              </a:rPr>
              <a:t> hi-tech environmentally friendly materials </a:t>
            </a:r>
          </a:p>
          <a:p>
            <a:pPr indent="0" fontAlgn="auto">
              <a:lnSpc>
                <a:spcPct val="150000"/>
              </a:lnSpc>
              <a:spcBef>
                <a:spcPts val="0"/>
              </a:spcBef>
              <a:spcAft>
                <a:spcPts val="0"/>
              </a:spcAft>
              <a:buFont typeface="Arial" panose="020B0604020202090204" pitchFamily="34" charset="0"/>
              <a:buNone/>
            </a:pPr>
            <a:r>
              <a:rPr lang="en-US" altLang="zh-CN" sz="2400" dirty="0">
                <a:latin typeface="微软雅黑" panose="020B0503020204020204" charset="-122"/>
                <a:ea typeface="微软雅黑" panose="020B0503020204020204" charset="-122"/>
                <a:cs typeface="Times New Roman" panose="02020503050405090304" charset="0"/>
              </a:rPr>
              <a:t>    (e.g. degradable plastic bags</a:t>
            </a:r>
            <a:r>
              <a:rPr lang="zh-CN" altLang="en-US" sz="2400" dirty="0">
                <a:latin typeface="微软雅黑" panose="020B0503020204020204" charset="-122"/>
                <a:ea typeface="微软雅黑" panose="020B0503020204020204" charset="-122"/>
                <a:cs typeface="Times New Roman" panose="02020503050405090304" charset="0"/>
                <a:sym typeface="+mn-ea"/>
              </a:rPr>
              <a:t>可降解塑料袋</a:t>
            </a:r>
            <a:r>
              <a:rPr lang="en-US" altLang="zh-CN" sz="2400" dirty="0">
                <a:latin typeface="微软雅黑" panose="020B0503020204020204" charset="-122"/>
                <a:ea typeface="微软雅黑" panose="020B0503020204020204" charset="-122"/>
                <a:cs typeface="Times New Roman" panose="02020503050405090304" charset="0"/>
                <a:sym typeface="+mn-ea"/>
              </a:rPr>
              <a:t>)</a:t>
            </a:r>
          </a:p>
        </p:txBody>
      </p:sp>
      <p:sp>
        <p:nvSpPr>
          <p:cNvPr id="15" name="文本框 14"/>
          <p:cNvSpPr txBox="1"/>
          <p:nvPr/>
        </p:nvSpPr>
        <p:spPr>
          <a:xfrm>
            <a:off x="440055" y="4138295"/>
            <a:ext cx="89789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mj-ea"/>
                <a:ea typeface="+mj-ea"/>
                <a:sym typeface="+mn-ea"/>
              </a:rPr>
              <a:t>企业</a:t>
            </a:r>
          </a:p>
        </p:txBody>
      </p:sp>
      <p:sp>
        <p:nvSpPr>
          <p:cNvPr id="16" name="左中括号 15"/>
          <p:cNvSpPr/>
          <p:nvPr/>
        </p:nvSpPr>
        <p:spPr>
          <a:xfrm>
            <a:off x="1491615" y="2409190"/>
            <a:ext cx="247015" cy="422529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fill="hold"/>
                                        <p:tgtEl>
                                          <p:spTgt spid="3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9">
                                            <p:txEl>
                                              <p:pRg st="2" end="2"/>
                                            </p:txEl>
                                          </p:spTgt>
                                        </p:tgtEl>
                                        <p:attrNameLst>
                                          <p:attrName>style.visibility</p:attrName>
                                        </p:attrNameLst>
                                      </p:cBhvr>
                                      <p:to>
                                        <p:strVal val="visible"/>
                                      </p:to>
                                    </p:set>
                                    <p:anim calcmode="lin" valueType="num">
                                      <p:cBhvr additive="base">
                                        <p:cTn id="19" dur="500" fill="hold"/>
                                        <p:tgtEl>
                                          <p:spTgt spid="3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9">
                                            <p:txEl>
                                              <p:pRg st="3" end="3"/>
                                            </p:txEl>
                                          </p:spTgt>
                                        </p:tgtEl>
                                        <p:attrNameLst>
                                          <p:attrName>style.visibility</p:attrName>
                                        </p:attrNameLst>
                                      </p:cBhvr>
                                      <p:to>
                                        <p:strVal val="visible"/>
                                      </p:to>
                                    </p:set>
                                    <p:anim calcmode="lin" valueType="num">
                                      <p:cBhvr additive="base">
                                        <p:cTn id="25" dur="500" fill="hold"/>
                                        <p:tgtEl>
                                          <p:spTgt spid="39">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9">
                                            <p:txEl>
                                              <p:pRg st="4" end="4"/>
                                            </p:txEl>
                                          </p:spTgt>
                                        </p:tgtEl>
                                        <p:attrNameLst>
                                          <p:attrName>style.visibility</p:attrName>
                                        </p:attrNameLst>
                                      </p:cBhvr>
                                      <p:to>
                                        <p:strVal val="visible"/>
                                      </p:to>
                                    </p:set>
                                    <p:anim calcmode="lin" valueType="num">
                                      <p:cBhvr additive="base">
                                        <p:cTn id="31" dur="500" fill="hold"/>
                                        <p:tgtEl>
                                          <p:spTgt spid="39">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639570"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chemeClr val="accent1">
              <a:lumMod val="40000"/>
              <a:lumOff val="60000"/>
            </a:scheme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解决方法</a:t>
            </a:r>
          </a:p>
        </p:txBody>
      </p:sp>
      <p:sp>
        <p:nvSpPr>
          <p:cNvPr id="39" name="文本框 38"/>
          <p:cNvSpPr txBox="1"/>
          <p:nvPr/>
        </p:nvSpPr>
        <p:spPr>
          <a:xfrm>
            <a:off x="1615122" y="2646406"/>
            <a:ext cx="10169525" cy="3415030"/>
          </a:xfrm>
          <a:prstGeom prst="rect">
            <a:avLst/>
          </a:prstGeom>
          <a:noFill/>
        </p:spPr>
        <p:txBody>
          <a:bodyPr wrap="square" rtlCol="0">
            <a:spAutoFit/>
          </a:bodyPr>
          <a:lstStyle/>
          <a:p>
            <a:pPr marL="342900" indent="-342900" fontAlgn="auto">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提高环保意识</a:t>
            </a:r>
            <a:r>
              <a:rPr lang="en-US" altLang="zh-CN" sz="2400" dirty="0">
                <a:latin typeface="微软雅黑" panose="020B0503020204020204" charset="-122"/>
                <a:ea typeface="微软雅黑" panose="020B0503020204020204" charset="-122"/>
                <a:cs typeface="Times New Roman" panose="02020503050405090304" charset="0"/>
              </a:rPr>
              <a:t> individual</a:t>
            </a:r>
            <a:r>
              <a:rPr lang="en-US" sz="2400" dirty="0">
                <a:latin typeface="微软雅黑" panose="020B0503020204020204" charset="-122"/>
                <a:ea typeface="微软雅黑" panose="020B0503020204020204" charset="-122"/>
                <a:cs typeface="Times New Roman" panose="02020503050405090304" charset="0"/>
              </a:rPr>
              <a:t>s should also try to be greener</a:t>
            </a:r>
            <a:endParaRPr lang="en-US" altLang="zh-CN" sz="2400" dirty="0">
              <a:latin typeface="微软雅黑" panose="020B0503020204020204" charset="-122"/>
              <a:ea typeface="微软雅黑" panose="020B0503020204020204" charset="-122"/>
              <a:cs typeface="Times New Roman" panose="02020503050405090304" charset="0"/>
            </a:endParaRPr>
          </a:p>
          <a:p>
            <a:pPr marL="342900" indent="-342900" fontAlgn="auto">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使用公共交通，减少私家车出行 </a:t>
            </a:r>
            <a:r>
              <a:rPr lang="en-US" altLang="zh-CN" sz="2400" dirty="0">
                <a:latin typeface="微软雅黑" panose="020B0503020204020204" charset="-122"/>
                <a:ea typeface="微软雅黑" panose="020B0503020204020204" charset="-122"/>
                <a:cs typeface="Times New Roman" panose="02020503050405090304" charset="0"/>
              </a:rPr>
              <a:t>take more public transportation rather than drive around in private cars</a:t>
            </a:r>
          </a:p>
          <a:p>
            <a:pPr marL="342900" indent="-342900">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尽量不适用一次性产品</a:t>
            </a:r>
            <a:r>
              <a:rPr lang="en-US" altLang="zh-CN" sz="2400" dirty="0">
                <a:latin typeface="微软雅黑" panose="020B0503020204020204" charset="-122"/>
                <a:ea typeface="微软雅黑" panose="020B0503020204020204" charset="-122"/>
                <a:cs typeface="Times New Roman" panose="02020503050405090304" charset="0"/>
              </a:rPr>
              <a:t>disposable products</a:t>
            </a:r>
          </a:p>
          <a:p>
            <a:pPr marL="342900" indent="-342900">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选择包装简单的商品</a:t>
            </a:r>
            <a:r>
              <a:rPr lang="en-US" altLang="zh-CN" sz="2400" dirty="0">
                <a:latin typeface="微软雅黑" panose="020B0503020204020204" charset="-122"/>
                <a:ea typeface="微软雅黑" panose="020B0503020204020204" charset="-122"/>
                <a:cs typeface="Times New Roman" panose="02020503050405090304" charset="0"/>
              </a:rPr>
              <a:t>choose products with less packaging</a:t>
            </a:r>
            <a:endParaRPr lang="zh-CN" altLang="en-US" sz="2400" dirty="0">
              <a:latin typeface="微软雅黑" panose="020B0503020204020204" charset="-122"/>
              <a:ea typeface="微软雅黑" panose="020B0503020204020204" charset="-122"/>
              <a:cs typeface="Times New Roman" panose="02020503050405090304" charset="0"/>
            </a:endParaRPr>
          </a:p>
          <a:p>
            <a:pPr marL="342900" indent="-342900">
              <a:lnSpc>
                <a:spcPct val="150000"/>
              </a:lnSpc>
              <a:buFont typeface="Arial" panose="020B0604020202090204" pitchFamily="34" charset="0"/>
              <a:buChar char="•"/>
            </a:pPr>
            <a:r>
              <a:rPr lang="zh-CN" altLang="en-US" sz="2400" dirty="0">
                <a:latin typeface="微软雅黑" panose="020B0503020204020204" charset="-122"/>
                <a:ea typeface="微软雅黑" panose="020B0503020204020204" charset="-122"/>
                <a:cs typeface="Times New Roman" panose="02020503050405090304" charset="0"/>
              </a:rPr>
              <a:t>多回收利用</a:t>
            </a:r>
            <a:r>
              <a:rPr lang="en-US" altLang="zh-CN" sz="2400" dirty="0">
                <a:latin typeface="微软雅黑" panose="020B0503020204020204" charset="-122"/>
                <a:ea typeface="微软雅黑" panose="020B0503020204020204" charset="-122"/>
                <a:cs typeface="Times New Roman" panose="02020503050405090304" charset="0"/>
              </a:rPr>
              <a:t>recycle as much as possible</a:t>
            </a:r>
          </a:p>
        </p:txBody>
      </p:sp>
      <p:sp>
        <p:nvSpPr>
          <p:cNvPr id="15" name="文本框 14"/>
          <p:cNvSpPr txBox="1"/>
          <p:nvPr/>
        </p:nvSpPr>
        <p:spPr>
          <a:xfrm>
            <a:off x="440055" y="4149090"/>
            <a:ext cx="89789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个人</a:t>
            </a:r>
          </a:p>
        </p:txBody>
      </p:sp>
      <p:sp>
        <p:nvSpPr>
          <p:cNvPr id="16" name="左中括号 15"/>
          <p:cNvSpPr/>
          <p:nvPr/>
        </p:nvSpPr>
        <p:spPr>
          <a:xfrm>
            <a:off x="1491615" y="2797175"/>
            <a:ext cx="247015" cy="311404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fill="hold"/>
                                        <p:tgtEl>
                                          <p:spTgt spid="3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9">
                                            <p:txEl>
                                              <p:pRg st="2" end="2"/>
                                            </p:txEl>
                                          </p:spTgt>
                                        </p:tgtEl>
                                        <p:attrNameLst>
                                          <p:attrName>style.visibility</p:attrName>
                                        </p:attrNameLst>
                                      </p:cBhvr>
                                      <p:to>
                                        <p:strVal val="visible"/>
                                      </p:to>
                                    </p:set>
                                    <p:anim calcmode="lin" valueType="num">
                                      <p:cBhvr additive="base">
                                        <p:cTn id="19" dur="500" fill="hold"/>
                                        <p:tgtEl>
                                          <p:spTgt spid="3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9">
                                            <p:txEl>
                                              <p:pRg st="3" end="3"/>
                                            </p:txEl>
                                          </p:spTgt>
                                        </p:tgtEl>
                                        <p:attrNameLst>
                                          <p:attrName>style.visibility</p:attrName>
                                        </p:attrNameLst>
                                      </p:cBhvr>
                                      <p:to>
                                        <p:strVal val="visible"/>
                                      </p:to>
                                    </p:set>
                                    <p:anim calcmode="lin" valueType="num">
                                      <p:cBhvr additive="base">
                                        <p:cTn id="25" dur="500" fill="hold"/>
                                        <p:tgtEl>
                                          <p:spTgt spid="39">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9">
                                            <p:txEl>
                                              <p:pRg st="4" end="4"/>
                                            </p:txEl>
                                          </p:spTgt>
                                        </p:tgtEl>
                                        <p:attrNameLst>
                                          <p:attrName>style.visibility</p:attrName>
                                        </p:attrNameLst>
                                      </p:cBhvr>
                                      <p:to>
                                        <p:strVal val="visible"/>
                                      </p:to>
                                    </p:set>
                                    <p:anim calcmode="lin" valueType="num">
                                      <p:cBhvr additive="base">
                                        <p:cTn id="31" dur="500" fill="hold"/>
                                        <p:tgtEl>
                                          <p:spTgt spid="39">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alphaModFix amt="20000"/>
          </a:blip>
          <a:stretch>
            <a:fillRect/>
          </a:stretch>
        </p:blipFill>
        <p:spPr>
          <a:xfrm>
            <a:off x="337185" y="0"/>
            <a:ext cx="11517630" cy="6858000"/>
          </a:xfrm>
          <a:prstGeom prst="rect">
            <a:avLst/>
          </a:prstGeom>
        </p:spPr>
      </p:pic>
      <p:sp>
        <p:nvSpPr>
          <p:cNvPr id="5" name="矩形 4"/>
          <p:cNvSpPr/>
          <p:nvPr/>
        </p:nvSpPr>
        <p:spPr>
          <a:xfrm>
            <a:off x="1738495" y="1296942"/>
            <a:ext cx="10050145" cy="4707890"/>
          </a:xfrm>
          <a:prstGeom prst="rect">
            <a:avLst/>
          </a:prstGeom>
        </p:spPr>
        <p:txBody>
          <a:bodyPr wrap="none">
            <a:spAutoFit/>
          </a:bodyPr>
          <a:lstStyle/>
          <a:p>
            <a:pPr>
              <a:lnSpc>
                <a:spcPct val="150000"/>
              </a:lnSpc>
            </a:pPr>
            <a:r>
              <a:rPr lang="en-US" altLang="zh-CN" sz="4800" dirty="0">
                <a:solidFill>
                  <a:schemeClr val="tx1"/>
                </a:solidFill>
                <a:highlight>
                  <a:srgbClr val="FFFF00"/>
                </a:highlight>
                <a:latin typeface="微软雅黑" panose="020B0503020204020204" charset="-122"/>
                <a:ea typeface="微软雅黑" panose="020B0503020204020204" charset="-122"/>
              </a:rPr>
              <a:t>types of media</a:t>
            </a:r>
          </a:p>
          <a:p>
            <a:pPr>
              <a:lnSpc>
                <a:spcPct val="150000"/>
              </a:lnSpc>
            </a:pPr>
            <a:r>
              <a:rPr lang="en-US" altLang="zh-CN" sz="3600" b="1" dirty="0">
                <a:solidFill>
                  <a:schemeClr val="tx1"/>
                </a:solidFill>
                <a:latin typeface="微软雅黑" panose="020B0503020204020204" charset="-122"/>
                <a:ea typeface="微软雅黑" panose="020B0503020204020204" charset="-122"/>
              </a:rPr>
              <a:t>print media-</a:t>
            </a:r>
            <a:r>
              <a:rPr lang="en-US" altLang="zh-CN" sz="3600" dirty="0">
                <a:solidFill>
                  <a:schemeClr val="tx1"/>
                </a:solidFill>
                <a:latin typeface="微软雅黑" panose="020B0503020204020204" charset="-122"/>
                <a:ea typeface="微软雅黑" panose="020B0503020204020204" charset="-122"/>
              </a:rPr>
              <a:t>newspaper, magazines</a:t>
            </a:r>
            <a:endParaRPr lang="en-US" altLang="zh-CN" sz="3600" b="1" dirty="0">
              <a:solidFill>
                <a:schemeClr val="tx1"/>
              </a:solidFill>
              <a:latin typeface="微软雅黑" panose="020B0503020204020204" charset="-122"/>
              <a:ea typeface="微软雅黑" panose="020B0503020204020204" charset="-122"/>
            </a:endParaRPr>
          </a:p>
          <a:p>
            <a:pPr>
              <a:lnSpc>
                <a:spcPct val="150000"/>
              </a:lnSpc>
            </a:pPr>
            <a:r>
              <a:rPr lang="en-US" altLang="zh-CN" sz="3600" b="1" dirty="0">
                <a:solidFill>
                  <a:schemeClr val="tx1"/>
                </a:solidFill>
                <a:latin typeface="微软雅黑" panose="020B0503020204020204" charset="-122"/>
                <a:ea typeface="微软雅黑" panose="020B0503020204020204" charset="-122"/>
              </a:rPr>
              <a:t>broadcast media-</a:t>
            </a:r>
            <a:r>
              <a:rPr lang="en-US" altLang="zh-CN" sz="3600" dirty="0">
                <a:solidFill>
                  <a:schemeClr val="tx1"/>
                </a:solidFill>
                <a:latin typeface="微软雅黑" panose="020B0503020204020204" charset="-122"/>
                <a:ea typeface="微软雅黑" panose="020B0503020204020204" charset="-122"/>
              </a:rPr>
              <a:t>television, radio</a:t>
            </a:r>
            <a:endParaRPr lang="en-US" altLang="zh-CN" sz="3600" b="1" dirty="0">
              <a:solidFill>
                <a:schemeClr val="tx1"/>
              </a:solidFill>
              <a:latin typeface="微软雅黑" panose="020B0503020204020204" charset="-122"/>
              <a:ea typeface="微软雅黑" panose="020B0503020204020204" charset="-122"/>
            </a:endParaRPr>
          </a:p>
          <a:p>
            <a:pPr>
              <a:lnSpc>
                <a:spcPct val="150000"/>
              </a:lnSpc>
            </a:pPr>
            <a:r>
              <a:rPr lang="en-US" altLang="zh-CN" sz="3600" b="1" dirty="0">
                <a:solidFill>
                  <a:schemeClr val="tx1"/>
                </a:solidFill>
                <a:latin typeface="微软雅黑" panose="020B0503020204020204" charset="-122"/>
                <a:ea typeface="微软雅黑" panose="020B0503020204020204" charset="-122"/>
              </a:rPr>
              <a:t>support media - </a:t>
            </a:r>
            <a:r>
              <a:rPr lang="en-US" altLang="zh-CN" sz="3600" dirty="0">
                <a:solidFill>
                  <a:schemeClr val="tx1"/>
                </a:solidFill>
                <a:latin typeface="微软雅黑" panose="020B0503020204020204" charset="-122"/>
                <a:ea typeface="微软雅黑" panose="020B0503020204020204" charset="-122"/>
              </a:rPr>
              <a:t>outdoor</a:t>
            </a:r>
            <a:r>
              <a:rPr lang="zh-CN" altLang="en-US" sz="3600" dirty="0">
                <a:solidFill>
                  <a:schemeClr val="tx1"/>
                </a:solidFill>
                <a:latin typeface="微软雅黑" panose="020B0503020204020204" charset="-122"/>
                <a:ea typeface="微软雅黑" panose="020B0503020204020204" charset="-122"/>
              </a:rPr>
              <a:t>，</a:t>
            </a:r>
            <a:r>
              <a:rPr lang="en-US" altLang="zh-CN" sz="3600" dirty="0">
                <a:solidFill>
                  <a:schemeClr val="tx1"/>
                </a:solidFill>
                <a:latin typeface="微软雅黑" panose="020B0503020204020204" charset="-122"/>
                <a:ea typeface="微软雅黑" panose="020B0503020204020204" charset="-122"/>
              </a:rPr>
              <a:t>transit advertising</a:t>
            </a:r>
            <a:endParaRPr lang="en-US" altLang="zh-CN" sz="3600" b="1" dirty="0">
              <a:solidFill>
                <a:schemeClr val="tx1"/>
              </a:solidFill>
              <a:latin typeface="微软雅黑" panose="020B0503020204020204" charset="-122"/>
              <a:ea typeface="微软雅黑" panose="020B0503020204020204" charset="-122"/>
            </a:endParaRPr>
          </a:p>
          <a:p>
            <a:pPr>
              <a:lnSpc>
                <a:spcPct val="150000"/>
              </a:lnSpc>
            </a:pPr>
            <a:r>
              <a:rPr lang="en-US" altLang="zh-CN" sz="3600" b="1" dirty="0">
                <a:solidFill>
                  <a:schemeClr val="tx1"/>
                </a:solidFill>
                <a:latin typeface="微软雅黑" panose="020B0503020204020204" charset="-122"/>
                <a:ea typeface="微软雅黑" panose="020B0503020204020204" charset="-122"/>
              </a:rPr>
              <a:t>internet - </a:t>
            </a:r>
            <a:r>
              <a:rPr lang="en-US" altLang="zh-CN" sz="3600" dirty="0">
                <a:solidFill>
                  <a:schemeClr val="tx1"/>
                </a:solidFill>
                <a:latin typeface="微软雅黑" panose="020B0503020204020204" charset="-122"/>
                <a:ea typeface="微软雅黑" panose="020B0503020204020204" charset="-122"/>
              </a:rPr>
              <a:t>website</a:t>
            </a:r>
            <a:r>
              <a:rPr lang="zh-CN" altLang="en-US" sz="3600" dirty="0">
                <a:solidFill>
                  <a:schemeClr val="tx1"/>
                </a:solidFill>
                <a:latin typeface="微软雅黑" panose="020B0503020204020204" charset="-122"/>
                <a:ea typeface="微软雅黑" panose="020B0503020204020204" charset="-122"/>
              </a:rPr>
              <a:t>，</a:t>
            </a:r>
            <a:r>
              <a:rPr lang="en-US" altLang="zh-CN" sz="3600" dirty="0">
                <a:solidFill>
                  <a:schemeClr val="tx1"/>
                </a:solidFill>
                <a:latin typeface="微软雅黑" panose="020B0503020204020204" charset="-122"/>
                <a:ea typeface="微软雅黑" panose="020B0503020204020204" charset="-122"/>
              </a:rPr>
              <a:t>e-commerce</a:t>
            </a:r>
            <a:r>
              <a:rPr lang="zh-CN" altLang="en-US" sz="3600" dirty="0">
                <a:solidFill>
                  <a:schemeClr val="tx1"/>
                </a:solidFill>
                <a:latin typeface="微软雅黑" panose="020B0503020204020204" charset="-122"/>
                <a:ea typeface="微软雅黑" panose="020B0503020204020204" charset="-122"/>
              </a:rPr>
              <a:t>，</a:t>
            </a:r>
            <a:r>
              <a:rPr lang="en-US" altLang="zh-CN" sz="3600" dirty="0">
                <a:solidFill>
                  <a:schemeClr val="tx1"/>
                </a:solidFill>
                <a:latin typeface="微软雅黑" panose="020B0503020204020204" charset="-122"/>
                <a:ea typeface="微软雅黑" panose="020B0503020204020204" charset="-122"/>
              </a:rPr>
              <a:t>online</a:t>
            </a:r>
            <a:r>
              <a:rPr lang="en-US" altLang="zh-CN" sz="4400" dirty="0">
                <a:solidFill>
                  <a:schemeClr val="tx1"/>
                </a:solidFill>
                <a:latin typeface="微软雅黑" panose="020B0503020204020204" charset="-122"/>
                <a:ea typeface="微软雅黑" panose="020B0503020204020204" charset="-122"/>
              </a:rPr>
              <a:t> </a:t>
            </a:r>
            <a:r>
              <a:rPr lang="en-US" altLang="zh-CN" sz="3600" dirty="0">
                <a:solidFill>
                  <a:schemeClr val="tx1"/>
                </a:solidFill>
                <a:latin typeface="微软雅黑" panose="020B0503020204020204" charset="-122"/>
                <a:ea typeface="微软雅黑" panose="020B0503020204020204" charset="-122"/>
              </a:rPr>
              <a:t>ads</a:t>
            </a:r>
          </a:p>
        </p:txBody>
      </p:sp>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 calcmode="lin" valueType="num">
                                      <p:cBhvr>
                                        <p:cTn id="9" dur="500" fill="hold"/>
                                        <p:tgtEl>
                                          <p:spTgt spid="5">
                                            <p:txEl>
                                              <p:pRg st="0" end="0"/>
                                            </p:txEl>
                                          </p:spTgt>
                                        </p:tgtEl>
                                        <p:attrNameLst>
                                          <p:attrName>style.rotation</p:attrName>
                                        </p:attrNameLst>
                                      </p:cBhvr>
                                      <p:tavLst>
                                        <p:tav tm="0">
                                          <p:val>
                                            <p:fltVal val="360"/>
                                          </p:val>
                                        </p:tav>
                                        <p:tav tm="100000">
                                          <p:val>
                                            <p:fltVal val="0"/>
                                          </p:val>
                                        </p:tav>
                                      </p:tavLst>
                                    </p:anim>
                                    <p:animEffect transition="in" filter="fade">
                                      <p:cBhvr>
                                        <p:cTn id="10" dur="5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 calcmode="lin" valueType="num">
                                      <p:cBhvr>
                                        <p:cTn id="15"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6" dur="500" fill="hold"/>
                                        <p:tgtEl>
                                          <p:spTgt spid="5">
                                            <p:txEl>
                                              <p:pRg st="1" end="1"/>
                                            </p:txEl>
                                          </p:spTgt>
                                        </p:tgtEl>
                                        <p:attrNameLst>
                                          <p:attrName>ppt_h</p:attrName>
                                        </p:attrNameLst>
                                      </p:cBhvr>
                                      <p:tavLst>
                                        <p:tav tm="0">
                                          <p:val>
                                            <p:fltVal val="0"/>
                                          </p:val>
                                        </p:tav>
                                        <p:tav tm="100000">
                                          <p:val>
                                            <p:strVal val="#ppt_h"/>
                                          </p:val>
                                        </p:tav>
                                      </p:tavLst>
                                    </p:anim>
                                    <p:anim calcmode="lin" valueType="num">
                                      <p:cBhvr>
                                        <p:cTn id="17" dur="500" fill="hold"/>
                                        <p:tgtEl>
                                          <p:spTgt spid="5">
                                            <p:txEl>
                                              <p:pRg st="1" end="1"/>
                                            </p:txEl>
                                          </p:spTgt>
                                        </p:tgtEl>
                                        <p:attrNameLst>
                                          <p:attrName>style.rotation</p:attrName>
                                        </p:attrNameLst>
                                      </p:cBhvr>
                                      <p:tavLst>
                                        <p:tav tm="0">
                                          <p:val>
                                            <p:fltVal val="360"/>
                                          </p:val>
                                        </p:tav>
                                        <p:tav tm="100000">
                                          <p:val>
                                            <p:fltVal val="0"/>
                                          </p:val>
                                        </p:tav>
                                      </p:tavLst>
                                    </p:anim>
                                    <p:animEffect transition="in" filter="fade">
                                      <p:cBhvr>
                                        <p:cTn id="18" dur="500"/>
                                        <p:tgtEl>
                                          <p:spTgt spid="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 calcmode="lin" valueType="num">
                                      <p:cBhvr>
                                        <p:cTn id="23"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5">
                                            <p:txEl>
                                              <p:pRg st="2" end="2"/>
                                            </p:txEl>
                                          </p:spTgt>
                                        </p:tgtEl>
                                        <p:attrNameLst>
                                          <p:attrName>ppt_h</p:attrName>
                                        </p:attrNameLst>
                                      </p:cBhvr>
                                      <p:tavLst>
                                        <p:tav tm="0">
                                          <p:val>
                                            <p:fltVal val="0"/>
                                          </p:val>
                                        </p:tav>
                                        <p:tav tm="100000">
                                          <p:val>
                                            <p:strVal val="#ppt_h"/>
                                          </p:val>
                                        </p:tav>
                                      </p:tavLst>
                                    </p:anim>
                                    <p:anim calcmode="lin" valueType="num">
                                      <p:cBhvr>
                                        <p:cTn id="25" dur="500" fill="hold"/>
                                        <p:tgtEl>
                                          <p:spTgt spid="5">
                                            <p:txEl>
                                              <p:pRg st="2" end="2"/>
                                            </p:txEl>
                                          </p:spTgt>
                                        </p:tgtEl>
                                        <p:attrNameLst>
                                          <p:attrName>style.rotation</p:attrName>
                                        </p:attrNameLst>
                                      </p:cBhvr>
                                      <p:tavLst>
                                        <p:tav tm="0">
                                          <p:val>
                                            <p:fltVal val="360"/>
                                          </p:val>
                                        </p:tav>
                                        <p:tav tm="100000">
                                          <p:val>
                                            <p:fltVal val="0"/>
                                          </p:val>
                                        </p:tav>
                                      </p:tavLst>
                                    </p:anim>
                                    <p:animEffect transition="in" filter="fade">
                                      <p:cBhvr>
                                        <p:cTn id="26" dur="500"/>
                                        <p:tgtEl>
                                          <p:spTgt spid="5">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9" presetClass="entr" presetSubtype="0" decel="100000" fill="hold" grpId="0"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 calcmode="lin" valueType="num">
                                      <p:cBhvr>
                                        <p:cTn id="31"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32" dur="500" fill="hold"/>
                                        <p:tgtEl>
                                          <p:spTgt spid="5">
                                            <p:txEl>
                                              <p:pRg st="3" end="3"/>
                                            </p:txEl>
                                          </p:spTgt>
                                        </p:tgtEl>
                                        <p:attrNameLst>
                                          <p:attrName>ppt_h</p:attrName>
                                        </p:attrNameLst>
                                      </p:cBhvr>
                                      <p:tavLst>
                                        <p:tav tm="0">
                                          <p:val>
                                            <p:fltVal val="0"/>
                                          </p:val>
                                        </p:tav>
                                        <p:tav tm="100000">
                                          <p:val>
                                            <p:strVal val="#ppt_h"/>
                                          </p:val>
                                        </p:tav>
                                      </p:tavLst>
                                    </p:anim>
                                    <p:anim calcmode="lin" valueType="num">
                                      <p:cBhvr>
                                        <p:cTn id="33" dur="500" fill="hold"/>
                                        <p:tgtEl>
                                          <p:spTgt spid="5">
                                            <p:txEl>
                                              <p:pRg st="3" end="3"/>
                                            </p:txEl>
                                          </p:spTgt>
                                        </p:tgtEl>
                                        <p:attrNameLst>
                                          <p:attrName>style.rotation</p:attrName>
                                        </p:attrNameLst>
                                      </p:cBhvr>
                                      <p:tavLst>
                                        <p:tav tm="0">
                                          <p:val>
                                            <p:fltVal val="360"/>
                                          </p:val>
                                        </p:tav>
                                        <p:tav tm="100000">
                                          <p:val>
                                            <p:fltVal val="0"/>
                                          </p:val>
                                        </p:tav>
                                      </p:tavLst>
                                    </p:anim>
                                    <p:animEffect transition="in" filter="fade">
                                      <p:cBhvr>
                                        <p:cTn id="34" dur="500"/>
                                        <p:tgtEl>
                                          <p:spTgt spid="5">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grpId="0" nodeType="clickEffect">
                                  <p:stCondLst>
                                    <p:cond delay="0"/>
                                  </p:stCondLst>
                                  <p:childTnLst>
                                    <p:set>
                                      <p:cBhvr>
                                        <p:cTn id="38" dur="1" fill="hold">
                                          <p:stCondLst>
                                            <p:cond delay="0"/>
                                          </p:stCondLst>
                                        </p:cTn>
                                        <p:tgtEl>
                                          <p:spTgt spid="5">
                                            <p:txEl>
                                              <p:pRg st="4" end="4"/>
                                            </p:txEl>
                                          </p:spTgt>
                                        </p:tgtEl>
                                        <p:attrNameLst>
                                          <p:attrName>style.visibility</p:attrName>
                                        </p:attrNameLst>
                                      </p:cBhvr>
                                      <p:to>
                                        <p:strVal val="visible"/>
                                      </p:to>
                                    </p:set>
                                    <p:anim calcmode="lin" valueType="num">
                                      <p:cBhvr>
                                        <p:cTn id="39"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40" dur="500" fill="hold"/>
                                        <p:tgtEl>
                                          <p:spTgt spid="5">
                                            <p:txEl>
                                              <p:pRg st="4" end="4"/>
                                            </p:txEl>
                                          </p:spTgt>
                                        </p:tgtEl>
                                        <p:attrNameLst>
                                          <p:attrName>ppt_h</p:attrName>
                                        </p:attrNameLst>
                                      </p:cBhvr>
                                      <p:tavLst>
                                        <p:tav tm="0">
                                          <p:val>
                                            <p:fltVal val="0"/>
                                          </p:val>
                                        </p:tav>
                                        <p:tav tm="100000">
                                          <p:val>
                                            <p:strVal val="#ppt_h"/>
                                          </p:val>
                                        </p:tav>
                                      </p:tavLst>
                                    </p:anim>
                                    <p:anim calcmode="lin" valueType="num">
                                      <p:cBhvr>
                                        <p:cTn id="41" dur="500" fill="hold"/>
                                        <p:tgtEl>
                                          <p:spTgt spid="5">
                                            <p:txEl>
                                              <p:pRg st="4" end="4"/>
                                            </p:txEl>
                                          </p:spTgt>
                                        </p:tgtEl>
                                        <p:attrNameLst>
                                          <p:attrName>style.rotation</p:attrName>
                                        </p:attrNameLst>
                                      </p:cBhvr>
                                      <p:tavLst>
                                        <p:tav tm="0">
                                          <p:val>
                                            <p:fltVal val="360"/>
                                          </p:val>
                                        </p:tav>
                                        <p:tav tm="100000">
                                          <p:val>
                                            <p:fltVal val="0"/>
                                          </p:val>
                                        </p:tav>
                                      </p:tavLst>
                                    </p:anim>
                                    <p:animEffect transition="in" filter="fade">
                                      <p:cBhvr>
                                        <p:cTn id="4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bldLvl="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477000" y="2732677"/>
            <a:ext cx="1877437" cy="1436355"/>
          </a:xfrm>
          <a:prstGeom prst="rect">
            <a:avLst/>
          </a:prstGeom>
        </p:spPr>
        <p:txBody>
          <a:bodyPr wrap="none">
            <a:spAutoFit/>
          </a:bodyPr>
          <a:lstStyle/>
          <a:p>
            <a:pPr>
              <a:lnSpc>
                <a:spcPct val="150000"/>
              </a:lnSpc>
            </a:pPr>
            <a:r>
              <a:rPr lang="zh-CN" altLang="en-US" sz="6600" b="1" dirty="0">
                <a:solidFill>
                  <a:srgbClr val="00B050"/>
                </a:solidFill>
                <a:latin typeface="微软雅黑" panose="020B0503020204020204" pitchFamily="34" charset="-122"/>
                <a:ea typeface="微软雅黑" panose="020B0503020204020204" pitchFamily="34" charset="-122"/>
              </a:rPr>
              <a:t>环境</a:t>
            </a:r>
          </a:p>
        </p:txBody>
      </p:sp>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环境类话题</a:t>
            </a:r>
          </a:p>
        </p:txBody>
      </p:sp>
      <p:pic>
        <p:nvPicPr>
          <p:cNvPr id="2" name="图片 1" descr="QQ截图20180707223324"/>
          <p:cNvPicPr>
            <a:picLocks noChangeAspect="1"/>
          </p:cNvPicPr>
          <p:nvPr/>
        </p:nvPicPr>
        <p:blipFill>
          <a:blip r:embed="rId3"/>
          <a:stretch>
            <a:fillRect/>
          </a:stretch>
        </p:blipFill>
        <p:spPr>
          <a:xfrm>
            <a:off x="5765800" y="1493520"/>
            <a:ext cx="4448810" cy="51669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3" name="TextBox 1"/>
          <p:cNvSpPr txBox="1"/>
          <p:nvPr/>
        </p:nvSpPr>
        <p:spPr>
          <a:xfrm>
            <a:off x="969645" y="2535131"/>
            <a:ext cx="10252710" cy="1200329"/>
          </a:xfrm>
          <a:prstGeom prst="rect">
            <a:avLst/>
          </a:prstGeom>
          <a:noFill/>
          <a:ln w="38100" cap="flat" cmpd="sng">
            <a:solidFill>
              <a:schemeClr val="accent1"/>
            </a:solidFill>
            <a:prstDash val="solid"/>
            <a:miter/>
            <a:headEnd type="none" w="med" len="med"/>
            <a:tailEnd type="none" w="med" len="med"/>
          </a:ln>
        </p:spPr>
        <p:txBody>
          <a:bodyPr wrap="square">
            <a:spAutoFit/>
          </a:bodyPr>
          <a:lstStyle/>
          <a:p>
            <a:r>
              <a:rPr lang="en-US" altLang="zh-CN" sz="2400" dirty="0">
                <a:latin typeface="微软雅黑" panose="020B0503020204020204" pitchFamily="34" charset="-122"/>
                <a:ea typeface="微软雅黑" panose="020B0503020204020204" pitchFamily="34" charset="-122"/>
                <a:cs typeface="Times New Roman" panose="02020503050405090304" charset="0"/>
              </a:rPr>
              <a:t>News media has become more influential in people's lives. Some people believe it is a negative development. To what extent do you agree or disagree?</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r>
              <a:rPr lang="en-US" altLang="zh-CN" sz="2400" dirty="0">
                <a:latin typeface="微软雅黑" panose="020B0503020204020204" pitchFamily="34" charset="-122"/>
                <a:ea typeface="微软雅黑" panose="020B0503020204020204" pitchFamily="34" charset="-122"/>
                <a:cs typeface="Times New Roman" panose="02020503050405090304" charset="0"/>
              </a:rPr>
              <a:t>20160123</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p>
        </p:txBody>
      </p:sp>
      <p:sp>
        <p:nvSpPr>
          <p:cNvPr id="2" name="TextBox 1"/>
          <p:cNvSpPr txBox="1"/>
          <p:nvPr/>
        </p:nvSpPr>
        <p:spPr>
          <a:xfrm>
            <a:off x="969645" y="3920701"/>
            <a:ext cx="10252710" cy="1200329"/>
          </a:xfrm>
          <a:prstGeom prst="rect">
            <a:avLst/>
          </a:prstGeom>
          <a:noFill/>
          <a:ln w="38100" cap="flat" cmpd="sng">
            <a:solidFill>
              <a:schemeClr val="accent1"/>
            </a:solidFill>
            <a:prstDash val="solid"/>
            <a:miter/>
            <a:headEnd type="none" w="med" len="med"/>
            <a:tailEnd type="none" w="med" len="med"/>
          </a:ln>
        </p:spPr>
        <p:txBody>
          <a:bodyPr wrap="square">
            <a:spAutoFit/>
          </a:bodyPr>
          <a:lstStyle/>
          <a:p>
            <a:r>
              <a:rPr lang="en-US" altLang="zh-CN" sz="2400" dirty="0">
                <a:latin typeface="微软雅黑" panose="020B0503020204020204" pitchFamily="34" charset="-122"/>
                <a:ea typeface="微软雅黑" panose="020B0503020204020204" pitchFamily="34" charset="-122"/>
                <a:cs typeface="Times New Roman" panose="02020503050405090304" charset="0"/>
              </a:rPr>
              <a:t>News media are important in modern society. Why are they so important? Are their influences generally positive or negative?</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r>
              <a:rPr lang="en-US" altLang="zh-CN" sz="2400" dirty="0">
                <a:latin typeface="微软雅黑" panose="020B0503020204020204" pitchFamily="34" charset="-122"/>
                <a:ea typeface="微软雅黑" panose="020B0503020204020204" pitchFamily="34" charset="-122"/>
                <a:cs typeface="Times New Roman" panose="02020503050405090304" charset="0"/>
              </a:rPr>
              <a:t>20120317</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p>
        </p:txBody>
      </p:sp>
      <p:sp>
        <p:nvSpPr>
          <p:cNvPr id="6" name="文本框 5"/>
          <p:cNvSpPr txBox="1"/>
          <p:nvPr/>
        </p:nvSpPr>
        <p:spPr>
          <a:xfrm>
            <a:off x="4885690" y="1598295"/>
            <a:ext cx="2420620" cy="768350"/>
          </a:xfrm>
          <a:prstGeom prst="rect">
            <a:avLst/>
          </a:prstGeom>
          <a:noFill/>
        </p:spPr>
        <p:txBody>
          <a:bodyPr wrap="none" rtlCol="0" anchor="t">
            <a:spAutoFit/>
          </a:bodyPr>
          <a:lstStyle/>
          <a:p>
            <a:r>
              <a:rPr lang="zh-CN" altLang="en-US" sz="4400" b="1" dirty="0">
                <a:solidFill>
                  <a:schemeClr val="accent4">
                    <a:lumMod val="75000"/>
                  </a:schemeClr>
                </a:solidFill>
                <a:latin typeface="微软雅黑" panose="020B0503020204020204" charset="-122"/>
                <a:ea typeface="微软雅黑" panose="020B0503020204020204" charset="-122"/>
                <a:sym typeface="+mn-ea"/>
              </a:rPr>
              <a:t>新闻媒体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20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bg/>
                                          </p:spTgt>
                                        </p:tgtEl>
                                        <p:attrNameLst>
                                          <p:attrName>style.visibility</p:attrName>
                                        </p:attrNameLst>
                                      </p:cBhvr>
                                      <p:to>
                                        <p:strVal val="visible"/>
                                      </p:to>
                                    </p:set>
                                    <p:animEffect transition="in" filter="fade">
                                      <p:cBhvr>
                                        <p:cTn id="12" dur="2000"/>
                                        <p:tgtEl>
                                          <p:spTgt spid="2">
                                            <p:bg/>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animBg="1"/>
      <p:bldP spid="2" grpId="0" build="allAtOnce" animBg="1"/>
      <p:bldP spid="6" grpId="0"/>
      <p:bldP spid="6"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a:blip r:embed="rId5">
            <a:alphaModFix amt="40000"/>
          </a:blip>
          <a:stretch>
            <a:fillRect/>
          </a:stretch>
        </p:blipFill>
        <p:spPr>
          <a:xfrm>
            <a:off x="1029335" y="0"/>
            <a:ext cx="10139045" cy="6858000"/>
          </a:xfrm>
          <a:prstGeom prst="rect">
            <a:avLst/>
          </a:prstGeom>
        </p:spPr>
      </p:pic>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42" name="文本框 41"/>
          <p:cNvSpPr txBox="1"/>
          <p:nvPr>
            <p:custDataLst>
              <p:tags r:id="rId2"/>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新闻媒体作用</a:t>
            </a:r>
          </a:p>
        </p:txBody>
      </p:sp>
      <p:graphicFrame>
        <p:nvGraphicFramePr>
          <p:cNvPr id="5" name="图表 4"/>
          <p:cNvGraphicFramePr/>
          <p:nvPr/>
        </p:nvGraphicFramePr>
        <p:xfrm>
          <a:off x="165621" y="2149963"/>
          <a:ext cx="10481502" cy="435104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graphicEl>
                                              <a:dgm id="{8C418012-D50D-2F4D-ACD3-7FAF08588701}"/>
                                            </p:graphicEl>
                                          </p:spTgt>
                                        </p:tgtEl>
                                        <p:attrNameLst>
                                          <p:attrName>style.visibility</p:attrName>
                                        </p:attrNameLst>
                                      </p:cBhvr>
                                      <p:to>
                                        <p:strVal val="visible"/>
                                      </p:to>
                                    </p:set>
                                    <p:animEffect transition="in" filter="dissolve">
                                      <p:cBhvr>
                                        <p:cTn id="7" dur="500"/>
                                        <p:tgtEl>
                                          <p:spTgt spid="5">
                                            <p:graphicEl>
                                              <a:dgm id="{8C418012-D50D-2F4D-ACD3-7FAF08588701}"/>
                                            </p:graphic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graphicEl>
                                              <a:dgm id="{51986FB2-1B49-F34F-AA54-F7C2DA67E616}"/>
                                            </p:graphicEl>
                                          </p:spTgt>
                                        </p:tgtEl>
                                        <p:attrNameLst>
                                          <p:attrName>style.visibility</p:attrName>
                                        </p:attrNameLst>
                                      </p:cBhvr>
                                      <p:to>
                                        <p:strVal val="visible"/>
                                      </p:to>
                                    </p:set>
                                    <p:animEffect transition="in" filter="dissolve">
                                      <p:cBhvr>
                                        <p:cTn id="10" dur="500"/>
                                        <p:tgtEl>
                                          <p:spTgt spid="5">
                                            <p:graphicEl>
                                              <a:dgm id="{51986FB2-1B49-F34F-AA54-F7C2DA67E616}"/>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
                                            <p:graphicEl>
                                              <a:dgm id="{83482117-7D78-DC4D-9546-ADD56786D66D}"/>
                                            </p:graphicEl>
                                          </p:spTgt>
                                        </p:tgtEl>
                                        <p:attrNameLst>
                                          <p:attrName>style.visibility</p:attrName>
                                        </p:attrNameLst>
                                      </p:cBhvr>
                                      <p:to>
                                        <p:strVal val="visible"/>
                                      </p:to>
                                    </p:set>
                                    <p:animEffect transition="in" filter="dissolve">
                                      <p:cBhvr>
                                        <p:cTn id="15" dur="500"/>
                                        <p:tgtEl>
                                          <p:spTgt spid="5">
                                            <p:graphicEl>
                                              <a:dgm id="{83482117-7D78-DC4D-9546-ADD56786D66D}"/>
                                            </p:graphic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5">
                                            <p:graphicEl>
                                              <a:dgm id="{4F868993-5E06-9D43-90AB-2038F7561653}"/>
                                            </p:graphicEl>
                                          </p:spTgt>
                                        </p:tgtEl>
                                        <p:attrNameLst>
                                          <p:attrName>style.visibility</p:attrName>
                                        </p:attrNameLst>
                                      </p:cBhvr>
                                      <p:to>
                                        <p:strVal val="visible"/>
                                      </p:to>
                                    </p:set>
                                    <p:animEffect transition="in" filter="dissolve">
                                      <p:cBhvr>
                                        <p:cTn id="18" dur="500"/>
                                        <p:tgtEl>
                                          <p:spTgt spid="5">
                                            <p:graphicEl>
                                              <a:dgm id="{4F868993-5E06-9D43-90AB-2038F7561653}"/>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5">
                                            <p:graphicEl>
                                              <a:dgm id="{91837E88-9B58-8B4B-91DA-EE7BC17FE59F}"/>
                                            </p:graphicEl>
                                          </p:spTgt>
                                        </p:tgtEl>
                                        <p:attrNameLst>
                                          <p:attrName>style.visibility</p:attrName>
                                        </p:attrNameLst>
                                      </p:cBhvr>
                                      <p:to>
                                        <p:strVal val="visible"/>
                                      </p:to>
                                    </p:set>
                                    <p:animEffect transition="in" filter="dissolve">
                                      <p:cBhvr>
                                        <p:cTn id="23" dur="500"/>
                                        <p:tgtEl>
                                          <p:spTgt spid="5">
                                            <p:graphicEl>
                                              <a:dgm id="{91837E88-9B58-8B4B-91DA-EE7BC17FE59F}"/>
                                            </p:graphic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
                                            <p:graphicEl>
                                              <a:dgm id="{A72AD67F-92CE-8346-B429-7F7E9D1AA79E}"/>
                                            </p:graphicEl>
                                          </p:spTgt>
                                        </p:tgtEl>
                                        <p:attrNameLst>
                                          <p:attrName>style.visibility</p:attrName>
                                        </p:attrNameLst>
                                      </p:cBhvr>
                                      <p:to>
                                        <p:strVal val="visible"/>
                                      </p:to>
                                    </p:set>
                                    <p:animEffect transition="in" filter="dissolve">
                                      <p:cBhvr>
                                        <p:cTn id="26" dur="500"/>
                                        <p:tgtEl>
                                          <p:spTgt spid="5">
                                            <p:graphicEl>
                                              <a:dgm id="{A72AD67F-92CE-8346-B429-7F7E9D1AA79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a:blip r:embed="rId5">
            <a:alphaModFix amt="40000"/>
          </a:blip>
          <a:stretch>
            <a:fillRect/>
          </a:stretch>
        </p:blipFill>
        <p:spPr>
          <a:xfrm>
            <a:off x="949325" y="0"/>
            <a:ext cx="10293350" cy="6858000"/>
          </a:xfrm>
          <a:prstGeom prst="rect">
            <a:avLst/>
          </a:prstGeom>
        </p:spPr>
      </p:pic>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477010" y="1763395"/>
            <a:ext cx="8980805" cy="5015865"/>
          </a:xfrm>
          <a:prstGeom prst="rect">
            <a:avLst/>
          </a:prstGeom>
          <a:solidFill>
            <a:schemeClr val="bg1"/>
          </a:solidFill>
        </p:spPr>
        <p:txBody>
          <a:bodyPr wrap="square" rtlCol="0">
            <a:spAutoFit/>
          </a:bodyPr>
          <a:lstStyle/>
          <a:p>
            <a:pPr marL="457200" indent="-457200">
              <a:lnSpc>
                <a:spcPct val="100000"/>
              </a:lnSpc>
              <a:buFont typeface="Wingdings" panose="05000000000000000000" pitchFamily="2" charset="2"/>
              <a:buChar char="Ø"/>
            </a:pPr>
            <a:r>
              <a:rPr lang="zh-CN" altLang="en-US" sz="2800" noProof="0" dirty="0">
                <a:latin typeface="微软雅黑" panose="020B0503020204020204" pitchFamily="34" charset="-122"/>
                <a:ea typeface="微软雅黑" panose="020B0503020204020204" pitchFamily="34" charset="-122"/>
                <a:cs typeface="Times New Roman" panose="02020503050405090304" charset="0"/>
                <a:sym typeface="+mn-ea"/>
              </a:rPr>
              <a:t>信息性</a:t>
            </a: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disseminate news information</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stay up-to-date with the current affairs</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be informed about the policy</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financial news allow entrepreneurs to stay informed about developments in business</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buFont typeface="Arial" panose="020B0604020202090204" pitchFamily="34" charset="0"/>
              <a:buChar char="•"/>
            </a:pP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buFont typeface="Arial" panose="020B0604020202090204" pitchFamily="34" charset="0"/>
              <a:buChar char="•"/>
            </a:pP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when natural disasters happen, news media can encourage people to take immediate actions</a:t>
            </a:r>
          </a:p>
          <a:p>
            <a:pPr marL="457200" indent="-457200">
              <a:lnSpc>
                <a:spcPct val="100000"/>
              </a:lnSpc>
              <a:buFont typeface="Arial" panose="020B0604020202090204" pitchFamily="34" charset="0"/>
              <a:buChar char="•"/>
            </a:pPr>
            <a:endParaRPr lang="en-US" altLang="zh-CN" sz="2800" noProof="0" dirty="0">
              <a:latin typeface="微软雅黑" panose="020B0503020204020204" pitchFamily="34" charset="-122"/>
              <a:ea typeface="微软雅黑" panose="020B0503020204020204" pitchFamily="34" charset="-122"/>
              <a:cs typeface="Times New Roman" panose="02020503050405090304" charset="0"/>
              <a:sym typeface="+mn-ea"/>
            </a:endParaRPr>
          </a:p>
        </p:txBody>
      </p:sp>
      <p:sp>
        <p:nvSpPr>
          <p:cNvPr id="42" name="文本框 41"/>
          <p:cNvSpPr txBox="1"/>
          <p:nvPr>
            <p:custDataLst>
              <p:tags r:id="rId2"/>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新闻媒体作用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anim calcmode="lin" valueType="num">
                                      <p:cBhvr additive="base">
                                        <p:cTn id="7" dur="500" fill="hold"/>
                                        <p:tgtEl>
                                          <p:spTgt spid="2">
                                            <p:bg/>
                                          </p:spTgt>
                                        </p:tgtEl>
                                        <p:attrNameLst>
                                          <p:attrName>ppt_x</p:attrName>
                                        </p:attrNameLst>
                                      </p:cBhvr>
                                      <p:tavLst>
                                        <p:tav tm="0">
                                          <p:val>
                                            <p:strVal val="#ppt_x"/>
                                          </p:val>
                                        </p:tav>
                                        <p:tav tm="100000">
                                          <p:val>
                                            <p:strVal val="#ppt_x"/>
                                          </p:val>
                                        </p:tav>
                                      </p:tavLst>
                                    </p:anim>
                                    <p:anim calcmode="lin" valueType="num">
                                      <p:cBhvr additive="base">
                                        <p:cTn id="8" dur="500" fill="hold"/>
                                        <p:tgtEl>
                                          <p:spTgt spid="2">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additive="base">
                                        <p:cTn id="19"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anim calcmode="lin" valueType="num">
                                      <p:cBhvr additive="base">
                                        <p:cTn id="31"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anim calcmode="lin" valueType="num">
                                      <p:cBhvr additive="base">
                                        <p:cTn id="43"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4">
            <a:alphaModFix amt="20000"/>
          </a:blip>
          <a:stretch>
            <a:fillRect/>
          </a:stretch>
        </p:blipFill>
        <p:spPr>
          <a:xfrm>
            <a:off x="1524000" y="1636395"/>
            <a:ext cx="9144000" cy="5143500"/>
          </a:xfrm>
          <a:prstGeom prst="rect">
            <a:avLst/>
          </a:prstGeom>
        </p:spPr>
      </p:pic>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523365" y="2090420"/>
            <a:ext cx="9145270" cy="3046095"/>
          </a:xfrm>
          <a:prstGeom prst="rect">
            <a:avLst/>
          </a:prstGeom>
          <a:noFill/>
        </p:spPr>
        <p:txBody>
          <a:bodyPr wrap="square" rtlCol="0">
            <a:spAutoFit/>
          </a:bodyPr>
          <a:lstStyle/>
          <a:p>
            <a:pPr marL="457200" lvl="0" indent="-457200">
              <a:buFont typeface="Wingdings" panose="05000000000000000000" pitchFamily="2" charset="2"/>
              <a:buChar char="Ø"/>
            </a:pPr>
            <a:r>
              <a:rPr lang="zh-CN" altLang="en-US"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rPr>
              <a:t>教育性</a:t>
            </a:r>
          </a:p>
          <a:p>
            <a:pPr marL="457200" lvl="0" indent="-457200">
              <a:buFont typeface="Wingdings" panose="05000000000000000000" pitchFamily="2" charset="2"/>
              <a:buChar char="Ø"/>
            </a:pPr>
            <a:endParaRPr lang="zh-CN" altLang="en-US"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endParaRPr>
          </a:p>
          <a:p>
            <a:pPr marL="457200" lvl="0" indent="-457200">
              <a:buFont typeface="Arial" panose="020B0604020202090204" pitchFamily="34" charset="0"/>
              <a:buChar char="•"/>
            </a:pPr>
            <a:r>
              <a:rPr lang="en-US" altLang="zh-CN"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rPr>
              <a:t>disclose social problems</a:t>
            </a:r>
          </a:p>
          <a:p>
            <a:pPr marL="457200" lvl="0" indent="-457200">
              <a:buFont typeface="Arial" panose="020B0604020202090204" pitchFamily="34" charset="0"/>
              <a:buChar char="•"/>
            </a:pPr>
            <a:endParaRPr lang="en-US" altLang="zh-CN"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endParaRPr>
          </a:p>
          <a:p>
            <a:pPr marL="457200" lvl="0" indent="-457200">
              <a:buFont typeface="Arial" panose="020B0604020202090204" pitchFamily="34" charset="0"/>
              <a:buChar char="•"/>
            </a:pPr>
            <a:r>
              <a:rPr lang="en-US" altLang="zh-CN"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rPr>
              <a:t>deter the general public</a:t>
            </a:r>
          </a:p>
          <a:p>
            <a:pPr marL="457200" lvl="0" indent="-457200">
              <a:buFont typeface="Arial" panose="020B0604020202090204" pitchFamily="34" charset="0"/>
              <a:buChar char="•"/>
            </a:pPr>
            <a:endParaRPr lang="en-US" altLang="zh-CN"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endParaRPr>
          </a:p>
          <a:p>
            <a:pPr marL="457200" lvl="0" indent="-457200">
              <a:buFont typeface="Arial" panose="020B0604020202090204" pitchFamily="34" charset="0"/>
              <a:buChar char="•"/>
            </a:pPr>
            <a:r>
              <a:rPr lang="en-US" altLang="zh-CN" sz="2400" b="1" dirty="0">
                <a:solidFill>
                  <a:prstClr val="black"/>
                </a:solidFill>
                <a:latin typeface="微软雅黑" panose="020B0503020204020204" pitchFamily="34" charset="-122"/>
                <a:ea typeface="微软雅黑" panose="020B0503020204020204" pitchFamily="34" charset="-122"/>
                <a:cs typeface="Times New Roman" panose="02020503050405090304" charset="0"/>
                <a:sym typeface="+mn-ea"/>
              </a:rPr>
              <a:t>monitor and push the government to tackle problems</a:t>
            </a:r>
          </a:p>
          <a:p>
            <a:pPr marL="457200" lvl="0" indent="-457200">
              <a:buFont typeface="Wingdings" panose="05000000000000000000" pitchFamily="2" charset="2"/>
              <a:buChar char="Ø"/>
            </a:pPr>
            <a:endParaRPr lang="en-US" altLang="zh-CN" sz="2400" b="1" noProof="0" dirty="0">
              <a:latin typeface="微软雅黑" panose="020B0503020204020204" pitchFamily="34" charset="-122"/>
              <a:ea typeface="微软雅黑" panose="020B0503020204020204" pitchFamily="3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新闻媒体作用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 calcmode="lin" valueType="num">
                                      <p:cBhvr additive="base">
                                        <p:cTn id="19"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 calcmode="lin" valueType="num">
                                      <p:cBhvr additive="base">
                                        <p:cTn id="25"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bldLvl="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4">
            <a:alphaModFix amt="20000"/>
          </a:blip>
          <a:stretch>
            <a:fillRect/>
          </a:stretch>
        </p:blipFill>
        <p:spPr>
          <a:xfrm>
            <a:off x="952500" y="0"/>
            <a:ext cx="10286365" cy="6858000"/>
          </a:xfrm>
          <a:prstGeom prst="rect">
            <a:avLst/>
          </a:prstGeom>
        </p:spPr>
      </p:pic>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媒体广告类话题</a:t>
            </a:r>
          </a:p>
        </p:txBody>
      </p:sp>
      <p:sp>
        <p:nvSpPr>
          <p:cNvPr id="2" name="文本框 1"/>
          <p:cNvSpPr txBox="1"/>
          <p:nvPr/>
        </p:nvSpPr>
        <p:spPr>
          <a:xfrm>
            <a:off x="1004570" y="2090420"/>
            <a:ext cx="10234295" cy="2306955"/>
          </a:xfrm>
          <a:prstGeom prst="rect">
            <a:avLst/>
          </a:prstGeom>
          <a:noFill/>
        </p:spPr>
        <p:txBody>
          <a:bodyPr wrap="square" rtlCol="0">
            <a:spAutoFit/>
          </a:bodyPr>
          <a:lstStyle/>
          <a:p>
            <a:pPr marL="457200" lvl="0" indent="-457200">
              <a:buFont typeface="Wingdings" panose="05000000000000000000" pitchFamily="2" charset="2"/>
              <a:buChar char="Ø"/>
            </a:pPr>
            <a:r>
              <a:rPr lang="zh-CN" altLang="en-US" sz="2400" b="1" dirty="0">
                <a:solidFill>
                  <a:prstClr val="black"/>
                </a:solidFill>
                <a:latin typeface="微软雅黑" panose="020B0503020204020204" charset="-122"/>
                <a:ea typeface="微软雅黑" panose="020B0503020204020204" charset="-122"/>
                <a:cs typeface="Times New Roman" panose="02020503050405090304" charset="0"/>
                <a:sym typeface="+mn-ea"/>
              </a:rPr>
              <a:t>娱乐性</a:t>
            </a:r>
          </a:p>
          <a:p>
            <a:pPr marL="457200" lvl="0" indent="-457200">
              <a:buFont typeface="Wingdings" panose="05000000000000000000" pitchFamily="2" charset="2"/>
              <a:buChar char="Ø"/>
            </a:pPr>
            <a:endParaRPr lang="zh-CN" altLang="en-US" sz="2400" b="1" dirty="0">
              <a:solidFill>
                <a:prstClr val="black"/>
              </a:solidFill>
              <a:latin typeface="微软雅黑" panose="020B0503020204020204" charset="-122"/>
              <a:ea typeface="微软雅黑" panose="020B0503020204020204" charset="-122"/>
              <a:cs typeface="Times New Roman" panose="02020503050405090304" charset="0"/>
              <a:sym typeface="+mn-ea"/>
            </a:endParaRPr>
          </a:p>
          <a:p>
            <a:pPr marL="457200" lvl="0" indent="-457200">
              <a:buFont typeface="Arial" panose="020B0604020202090204" pitchFamily="34" charset="0"/>
              <a:buChar char="•"/>
            </a:pPr>
            <a:r>
              <a:rPr lang="en-US" altLang="zh-CN" sz="2400" b="1" dirty="0">
                <a:solidFill>
                  <a:prstClr val="black"/>
                </a:solidFill>
                <a:latin typeface="微软雅黑" panose="020B0503020204020204" charset="-122"/>
                <a:ea typeface="微软雅黑" panose="020B0503020204020204" charset="-122"/>
                <a:cs typeface="Times New Roman" panose="02020503050405090304" charset="0"/>
                <a:sym typeface="+mn-ea"/>
              </a:rPr>
              <a:t>provide entertainment </a:t>
            </a:r>
          </a:p>
          <a:p>
            <a:pPr marL="457200" lvl="0" indent="-457200">
              <a:buFont typeface="Arial" panose="020B0604020202090204" pitchFamily="34" charset="0"/>
              <a:buChar char="•"/>
            </a:pPr>
            <a:endParaRPr lang="en-US" altLang="zh-CN" sz="2400" b="1" dirty="0">
              <a:solidFill>
                <a:prstClr val="black"/>
              </a:solidFill>
              <a:latin typeface="微软雅黑" panose="020B0503020204020204" charset="-122"/>
              <a:ea typeface="微软雅黑" panose="020B0503020204020204" charset="-122"/>
              <a:cs typeface="Times New Roman" panose="02020503050405090304" charset="0"/>
              <a:sym typeface="+mn-ea"/>
            </a:endParaRPr>
          </a:p>
          <a:p>
            <a:pPr marL="457200" lvl="0" indent="-457200">
              <a:buFont typeface="Arial" panose="020B0604020202090204" pitchFamily="34" charset="0"/>
              <a:buChar char="•"/>
            </a:pPr>
            <a:r>
              <a:rPr lang="en-US" altLang="zh-CN" sz="2400" b="1" dirty="0">
                <a:solidFill>
                  <a:prstClr val="black"/>
                </a:solidFill>
                <a:latin typeface="微软雅黑" panose="020B0503020204020204" charset="-122"/>
                <a:ea typeface="微软雅黑" panose="020B0503020204020204" charset="-122"/>
                <a:cs typeface="Times New Roman" panose="02020503050405090304" charset="0"/>
                <a:sym typeface="+mn-ea"/>
              </a:rPr>
              <a:t>a good way to reduce stress</a:t>
            </a:r>
          </a:p>
          <a:p>
            <a:pPr marL="457200" indent="-457200">
              <a:lnSpc>
                <a:spcPct val="100000"/>
              </a:lnSpc>
              <a:buFont typeface="Arial" panose="020B0604020202090204" pitchFamily="34" charset="0"/>
              <a:buChar char="•"/>
            </a:pPr>
            <a:endParaRPr lang="en-US" altLang="zh-CN" sz="2400" b="1" noProof="0" dirty="0">
              <a:latin typeface="微软雅黑" panose="020B0503020204020204" charset="-122"/>
              <a:ea typeface="微软雅黑" panose="020B050302020402020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a:solidFill>
                  <a:schemeClr val="accent4">
                    <a:lumMod val="75000"/>
                  </a:schemeClr>
                </a:solidFill>
                <a:latin typeface="微软雅黑" panose="020B0503020204020204" charset="-122"/>
                <a:ea typeface="微软雅黑" panose="020B0503020204020204" charset="-122"/>
                <a:cs typeface="+mn-ea"/>
                <a:sym typeface="Arial" panose="020B0604020202090204" pitchFamily="34" charset="0"/>
              </a:rPr>
              <a:t>新闻媒体作用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 calcmode="lin" valueType="num">
                                      <p:cBhvr additive="base">
                                        <p:cTn id="19"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bldLvl="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4">
            <a:alphaModFix amt="20000"/>
          </a:blip>
          <a:stretch>
            <a:fillRect/>
          </a:stretch>
        </p:blipFill>
        <p:spPr>
          <a:xfrm>
            <a:off x="97790" y="0"/>
            <a:ext cx="6858000" cy="6858000"/>
          </a:xfrm>
          <a:prstGeom prst="rect">
            <a:avLst/>
          </a:prstGeom>
        </p:spPr>
      </p:pic>
      <p:pic>
        <p:nvPicPr>
          <p:cNvPr id="3" name="图片 2"/>
          <p:cNvPicPr>
            <a:picLocks noChangeAspect="1"/>
          </p:cNvPicPr>
          <p:nvPr/>
        </p:nvPicPr>
        <p:blipFill>
          <a:blip r:embed="rId5">
            <a:alphaModFix amt="20000"/>
          </a:blip>
          <a:stretch>
            <a:fillRect/>
          </a:stretch>
        </p:blipFill>
        <p:spPr>
          <a:xfrm>
            <a:off x="6955790" y="0"/>
            <a:ext cx="5061585" cy="6858000"/>
          </a:xfrm>
          <a:prstGeom prst="rect">
            <a:avLst/>
          </a:prstGeom>
        </p:spPr>
      </p:pic>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222375" y="2009140"/>
            <a:ext cx="10619105" cy="2738120"/>
          </a:xfrm>
          <a:prstGeom prst="rect">
            <a:avLst/>
          </a:prstGeom>
          <a:noFill/>
        </p:spPr>
        <p:txBody>
          <a:bodyPr wrap="square" rtlCol="0">
            <a:spAutoFit/>
          </a:bodyPr>
          <a:lstStyle/>
          <a:p>
            <a:pPr marL="457200" indent="-457200">
              <a:lnSpc>
                <a:spcPct val="100000"/>
              </a:lnSpc>
              <a:buFont typeface="Arial" panose="020B0604020202090204" pitchFamily="34" charset="0"/>
              <a:buChar char="•"/>
            </a:pPr>
            <a:r>
              <a:rPr lang="en-US" altLang="zh-CN" sz="2400" noProof="0" dirty="0">
                <a:latin typeface="微软雅黑" panose="020B0503020204020204" charset="-122"/>
                <a:ea typeface="微软雅黑" panose="020B0503020204020204" charset="-122"/>
                <a:cs typeface="Times New Roman" panose="02020503050405090304" charset="0"/>
                <a:sym typeface="+mn-ea"/>
              </a:rPr>
              <a:t>tabloid(</a:t>
            </a:r>
            <a:r>
              <a:rPr lang="zh-CN" altLang="en-US" sz="2400" noProof="0" dirty="0">
                <a:latin typeface="微软雅黑" panose="020B0503020204020204" charset="-122"/>
                <a:ea typeface="微软雅黑" panose="020B0503020204020204" charset="-122"/>
                <a:cs typeface="Times New Roman" panose="02020503050405090304" charset="0"/>
                <a:sym typeface="+mn-ea"/>
              </a:rPr>
              <a:t>小报</a:t>
            </a:r>
            <a:r>
              <a:rPr lang="en-US" altLang="zh-CN" sz="2400" noProof="0" dirty="0">
                <a:latin typeface="微软雅黑" panose="020B0503020204020204" charset="-122"/>
                <a:ea typeface="微软雅黑" panose="020B0503020204020204" charset="-122"/>
                <a:cs typeface="Times New Roman" panose="02020503050405090304" charset="0"/>
                <a:sym typeface="+mn-ea"/>
              </a:rPr>
              <a:t>)</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irrelevant to our daily lives</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sensationalize to boost</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click-through rate</a:t>
            </a:r>
            <a:r>
              <a:rPr lang="zh-CN" altLang="en-US" sz="240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for</a:t>
            </a:r>
            <a:r>
              <a:rPr lang="zh-CN" altLang="en-US" sz="240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commercial advantage, including gossip(</a:t>
            </a:r>
            <a:r>
              <a:rPr lang="zh-CN" altLang="en-US" sz="2400" noProof="0" dirty="0">
                <a:latin typeface="微软雅黑" panose="020B0503020204020204" charset="-122"/>
                <a:ea typeface="微软雅黑" panose="020B0503020204020204" charset="-122"/>
                <a:cs typeface="Times New Roman" panose="02020503050405090304" charset="0"/>
                <a:sym typeface="+mn-ea"/>
              </a:rPr>
              <a:t>八卦</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rumors(</a:t>
            </a:r>
            <a:r>
              <a:rPr lang="zh-CN" altLang="en-US" sz="2400" noProof="0" dirty="0">
                <a:latin typeface="微软雅黑" panose="020B0503020204020204" charset="-122"/>
                <a:ea typeface="微软雅黑" panose="020B0503020204020204" charset="-122"/>
                <a:cs typeface="Times New Roman" panose="02020503050405090304" charset="0"/>
                <a:sym typeface="+mn-ea"/>
              </a:rPr>
              <a:t>流言</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media hype(</a:t>
            </a:r>
            <a:r>
              <a:rPr lang="zh-CN" altLang="en-US" sz="2400" noProof="0" dirty="0">
                <a:latin typeface="微软雅黑" panose="020B0503020204020204" charset="-122"/>
                <a:ea typeface="微软雅黑" panose="020B0503020204020204" charset="-122"/>
                <a:cs typeface="Times New Roman" panose="02020503050405090304" charset="0"/>
                <a:sym typeface="+mn-ea"/>
              </a:rPr>
              <a:t>炒作</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sz="2400" noProof="0" dirty="0">
                <a:latin typeface="微软雅黑" panose="020B0503020204020204" pitchFamily="34" charset="-122"/>
                <a:ea typeface="微软雅黑" panose="020B0503020204020204" pitchFamily="34" charset="-122"/>
                <a:cs typeface="Times New Roman" panose="02020503050405090304" charset="0"/>
                <a:sym typeface="+mn-ea"/>
              </a:rPr>
              <a:t>controlled by the state for propaganda purposes</a:t>
            </a: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800" noProof="0" dirty="0">
              <a:latin typeface="微软雅黑" panose="020B0503020204020204" pitchFamily="34" charset="-122"/>
              <a:ea typeface="微软雅黑" panose="020B0503020204020204" pitchFamily="3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新闻媒体问题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 calcmode="lin" valueType="num">
                                      <p:cBhvr additive="base">
                                        <p:cTn id="19"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bldLvl="0"/>
      <p:bldP spid="2"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1"/>
          <p:cNvSpPr txBox="1"/>
          <p:nvPr/>
        </p:nvSpPr>
        <p:spPr>
          <a:xfrm>
            <a:off x="775970" y="1852718"/>
            <a:ext cx="10806430" cy="1198880"/>
          </a:xfrm>
          <a:prstGeom prst="rect">
            <a:avLst/>
          </a:prstGeom>
          <a:noFill/>
          <a:ln w="38100" cap="flat" cmpd="sng">
            <a:solidFill>
              <a:schemeClr val="accent1"/>
            </a:solidFill>
            <a:prstDash val="solid"/>
            <a:miter/>
            <a:headEnd type="none" w="med" len="med"/>
            <a:tailEnd type="none" w="med" len="med"/>
          </a:ln>
        </p:spPr>
        <p:txBody>
          <a:bodyPr wrap="square">
            <a:spAutoFit/>
          </a:bodyPr>
          <a:lstStyle/>
          <a:p>
            <a:r>
              <a:rPr lang="en-US" altLang="zh-CN" sz="2400" dirty="0">
                <a:latin typeface="微软雅黑" panose="020B0503020204020204" pitchFamily="34" charset="-122"/>
                <a:ea typeface="微软雅黑" panose="020B0503020204020204" pitchFamily="34" charset="-122"/>
                <a:cs typeface="Times New Roman" panose="02020503050405090304" charset="0"/>
              </a:rPr>
              <a:t>People nowadays are surrounded by all kinds of advertising. Some people believe that advertising has a negative effect on people's lives. To what extent do you agree or disagree?</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r>
              <a:rPr lang="en-US" altLang="zh-CN" sz="2400" dirty="0">
                <a:latin typeface="微软雅黑" panose="020B0503020204020204" pitchFamily="34" charset="-122"/>
                <a:ea typeface="微软雅黑" panose="020B0503020204020204" pitchFamily="34" charset="-122"/>
                <a:cs typeface="Times New Roman" panose="02020503050405090304" charset="0"/>
              </a:rPr>
              <a:t>20151205</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p>
        </p:txBody>
      </p:sp>
      <p:sp>
        <p:nvSpPr>
          <p:cNvPr id="2" name="TextBox 1"/>
          <p:cNvSpPr txBox="1"/>
          <p:nvPr/>
        </p:nvSpPr>
        <p:spPr>
          <a:xfrm>
            <a:off x="775970" y="3149599"/>
            <a:ext cx="10806430" cy="1198880"/>
          </a:xfrm>
          <a:prstGeom prst="rect">
            <a:avLst/>
          </a:prstGeom>
          <a:noFill/>
          <a:ln w="38100" cap="flat" cmpd="sng">
            <a:solidFill>
              <a:schemeClr val="accent1"/>
            </a:solidFill>
            <a:prstDash val="solid"/>
            <a:miter/>
            <a:headEnd type="none" w="med" len="med"/>
            <a:tailEnd type="none" w="med" len="med"/>
          </a:ln>
        </p:spPr>
        <p:txBody>
          <a:bodyPr wrap="square">
            <a:spAutoFit/>
          </a:bodyPr>
          <a:lstStyle/>
          <a:p>
            <a:r>
              <a:rPr lang="en-US" altLang="zh-CN" sz="2400" dirty="0">
                <a:latin typeface="微软雅黑" panose="020B0503020204020204" pitchFamily="34" charset="-122"/>
                <a:ea typeface="微软雅黑" panose="020B0503020204020204" pitchFamily="34" charset="-122"/>
                <a:cs typeface="Times New Roman" panose="02020503050405090304" charset="0"/>
              </a:rPr>
              <a:t>Nowadays a large amount of advertising aiming at children should be banned because of the negative effects. </a:t>
            </a: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To what extent do you agree or disagree?</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r>
              <a:rPr lang="en-US" altLang="zh-CN" sz="2400" dirty="0">
                <a:latin typeface="微软雅黑" panose="020B0503020204020204" pitchFamily="34" charset="-122"/>
                <a:ea typeface="微软雅黑" panose="020B0503020204020204" pitchFamily="34" charset="-122"/>
                <a:cs typeface="Times New Roman" panose="02020503050405090304" charset="0"/>
              </a:rPr>
              <a:t>20110915, 20071117</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p>
        </p:txBody>
      </p:sp>
      <p:sp>
        <p:nvSpPr>
          <p:cNvPr id="6" name="文本框 5"/>
          <p:cNvSpPr txBox="1"/>
          <p:nvPr/>
        </p:nvSpPr>
        <p:spPr>
          <a:xfrm>
            <a:off x="5445760" y="1101725"/>
            <a:ext cx="1300480" cy="768350"/>
          </a:xfrm>
          <a:prstGeom prst="rect">
            <a:avLst/>
          </a:prstGeom>
          <a:noFill/>
        </p:spPr>
        <p:txBody>
          <a:bodyPr wrap="none" rtlCol="0" anchor="t">
            <a:spAutoFit/>
          </a:bodyPr>
          <a:lstStyle/>
          <a:p>
            <a:r>
              <a:rPr lang="zh-CN" altLang="en-US" sz="4400" b="1" dirty="0">
                <a:solidFill>
                  <a:schemeClr val="accent4">
                    <a:lumMod val="75000"/>
                  </a:schemeClr>
                </a:solidFill>
                <a:latin typeface="微软雅黑" panose="020B0503020204020204" charset="-122"/>
                <a:ea typeface="微软雅黑" panose="020B0503020204020204" charset="-122"/>
                <a:sym typeface="+mn-ea"/>
              </a:rPr>
              <a:t>广告</a:t>
            </a:r>
          </a:p>
        </p:txBody>
      </p:sp>
      <p:sp>
        <p:nvSpPr>
          <p:cNvPr id="5" name="TextBox 1"/>
          <p:cNvSpPr txBox="1"/>
          <p:nvPr/>
        </p:nvSpPr>
        <p:spPr>
          <a:xfrm>
            <a:off x="775970" y="4446481"/>
            <a:ext cx="10806430" cy="2308324"/>
          </a:xfrm>
          <a:prstGeom prst="rect">
            <a:avLst/>
          </a:prstGeom>
          <a:noFill/>
          <a:ln w="38100" cap="flat" cmpd="sng">
            <a:solidFill>
              <a:schemeClr val="accent1"/>
            </a:solidFill>
            <a:prstDash val="solid"/>
            <a:miter/>
            <a:headEnd type="none" w="med" len="med"/>
            <a:tailEnd type="none" w="med" len="med"/>
          </a:ln>
        </p:spPr>
        <p:txBody>
          <a:bodyPr wrap="square">
            <a:spAutoFit/>
          </a:bodyPr>
          <a:lstStyle/>
          <a:p>
            <a:pPr algn="just">
              <a:defRPr/>
            </a:pP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Nowadays, an increasing number of advertisements are being directed at children, which persuade children to buy food, toys or other products. Parents believe it put great pressure on children. However, some advertisers claim there are still useful information in advertisement. Discuss both these views and give your own opinion. (2016-07-09 /2006-09-02)</a:t>
            </a:r>
            <a:endParaRPr lang="zh-CN" altLang="en-US" sz="2400" dirty="0">
              <a:latin typeface="微软雅黑" panose="020B0503020204020204" pitchFamily="34" charset="-122"/>
              <a:ea typeface="微软雅黑" panose="020B0503020204020204" pitchFamily="34" charset="-122"/>
              <a:cs typeface="Times New Roman" panose="02020503050405090304" charset="0"/>
            </a:endParaRPr>
          </a:p>
        </p:txBody>
      </p:sp>
      <p:sp>
        <p:nvSpPr>
          <p:cNvPr id="7"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20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bg/>
                                          </p:spTgt>
                                        </p:tgtEl>
                                        <p:attrNameLst>
                                          <p:attrName>style.visibility</p:attrName>
                                        </p:attrNameLst>
                                      </p:cBhvr>
                                      <p:to>
                                        <p:strVal val="visible"/>
                                      </p:to>
                                    </p:set>
                                    <p:animEffect transition="in" filter="fade">
                                      <p:cBhvr>
                                        <p:cTn id="12" dur="2000"/>
                                        <p:tgtEl>
                                          <p:spTgt spid="2">
                                            <p:bg/>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bg/>
                                          </p:spTgt>
                                        </p:tgtEl>
                                        <p:attrNameLst>
                                          <p:attrName>style.visibility</p:attrName>
                                        </p:attrNameLst>
                                      </p:cBhvr>
                                      <p:to>
                                        <p:strVal val="visible"/>
                                      </p:to>
                                    </p:set>
                                    <p:animEffect transition="in" filter="fade">
                                      <p:cBhvr>
                                        <p:cTn id="17" dur="2000"/>
                                        <p:tgtEl>
                                          <p:spTgt spid="5">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animBg="1"/>
      <p:bldP spid="2" grpId="0" build="allAtOnce" animBg="1"/>
      <p:bldP spid="5" grpId="0" build="allAtOnce"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446530" y="2023964"/>
            <a:ext cx="10409673" cy="2676525"/>
          </a:xfrm>
          <a:prstGeom prst="rect">
            <a:avLst/>
          </a:prstGeom>
          <a:noFill/>
        </p:spPr>
        <p:txBody>
          <a:bodyPr wrap="square" rtlCol="0">
            <a:spAutoFit/>
          </a:bodyPr>
          <a:lstStyle/>
          <a:p>
            <a:pPr marL="457200" indent="-457200">
              <a:lnSpc>
                <a:spcPct val="150000"/>
              </a:lnSpc>
              <a:buFont typeface="Arial" panose="020B0604020202090204" pitchFamily="34" charset="0"/>
              <a:buChar char="•"/>
            </a:pPr>
            <a:r>
              <a:rPr lang="zh-CN" altLang="en-US" sz="2400" b="1"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bridge the gap between consumers and manufacturers </a:t>
            </a:r>
          </a:p>
          <a:p>
            <a:pPr marL="457200" indent="-457200">
              <a:lnSpc>
                <a:spcPct val="150000"/>
              </a:lnSpc>
              <a:buFont typeface="Arial" panose="020B0604020202090204" pitchFamily="34" charset="0"/>
              <a:buChar char="•"/>
            </a:pPr>
            <a:r>
              <a:rPr lang="zh-CN" altLang="en-US" sz="2400" b="1"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inform consumers of new products</a:t>
            </a:r>
          </a:p>
          <a:p>
            <a:pPr marL="457200" indent="-457200">
              <a:lnSpc>
                <a:spcPct val="15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help consumers find suitable products</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p>
          <a:p>
            <a:pPr marL="457200" indent="-457200">
              <a:lnSpc>
                <a:spcPct val="150000"/>
              </a:lnSpc>
              <a:buFont typeface="Arial" panose="020B0604020202090204" pitchFamily="34" charset="0"/>
              <a:buChar char="•"/>
            </a:pP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广告作用</a:t>
            </a:r>
          </a:p>
        </p:txBody>
      </p:sp>
      <p:pic>
        <p:nvPicPr>
          <p:cNvPr id="3" name="图片 2"/>
          <p:cNvPicPr>
            <a:picLocks noChangeAspect="1"/>
          </p:cNvPicPr>
          <p:nvPr/>
        </p:nvPicPr>
        <p:blipFill>
          <a:blip r:embed="rId4"/>
          <a:stretch>
            <a:fillRect/>
          </a:stretch>
        </p:blipFill>
        <p:spPr>
          <a:xfrm>
            <a:off x="0" y="1122680"/>
            <a:ext cx="12192000" cy="56248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dissolve">
                                      <p:cBhvr>
                                        <p:cTn id="17" dur="500"/>
                                        <p:tgtEl>
                                          <p:spTgt spid="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dissolv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dissolve">
                                      <p:cBhvr>
                                        <p:cTn id="2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媒体广告类话题</a:t>
            </a:r>
          </a:p>
        </p:txBody>
      </p:sp>
      <p:sp>
        <p:nvSpPr>
          <p:cNvPr id="2" name="文本框 1"/>
          <p:cNvSpPr txBox="1"/>
          <p:nvPr/>
        </p:nvSpPr>
        <p:spPr>
          <a:xfrm>
            <a:off x="1446530" y="2023964"/>
            <a:ext cx="10409673" cy="2122805"/>
          </a:xfrm>
          <a:prstGeom prst="rect">
            <a:avLst/>
          </a:prstGeom>
          <a:noFill/>
        </p:spPr>
        <p:txBody>
          <a:bodyPr wrap="square" rtlCol="0">
            <a:spAutoFit/>
          </a:bodyPr>
          <a:lstStyle/>
          <a:p>
            <a:pPr marL="457200" indent="-457200">
              <a:lnSpc>
                <a:spcPct val="150000"/>
              </a:lnSpc>
              <a:buFont typeface="Arial" panose="020B0604020202090204" pitchFamily="34" charset="0"/>
              <a:buChar char="•"/>
            </a:pPr>
            <a:r>
              <a:rPr lang="en-US" altLang="zh-CN" sz="2400" noProof="0" dirty="0">
                <a:latin typeface="微软雅黑" panose="020B0503020204020204" charset="-122"/>
                <a:ea typeface="微软雅黑" panose="020B0503020204020204" charset="-122"/>
                <a:cs typeface="Times New Roman" panose="02020503050405090304" charset="0"/>
                <a:sym typeface="+mn-ea"/>
              </a:rPr>
              <a:t> boost sales</a:t>
            </a:r>
          </a:p>
          <a:p>
            <a:pPr marL="457200" indent="-457200">
              <a:lnSpc>
                <a:spcPct val="150000"/>
              </a:lnSpc>
              <a:buFont typeface="Arial" panose="020B0604020202090204" pitchFamily="34" charset="0"/>
              <a:buChar char="•"/>
            </a:pPr>
            <a:r>
              <a:rPr lang="zh-CN" altLang="en-US" sz="2400" b="1" noProof="0" dirty="0">
                <a:latin typeface="微软雅黑" panose="020B0503020204020204" charset="-122"/>
                <a:ea typeface="微软雅黑" panose="020B0503020204020204" charset="-122"/>
                <a:cs typeface="Times New Roman" panose="02020503050405090304" charset="0"/>
                <a:sym typeface="+mn-ea"/>
              </a:rPr>
              <a:t> </a:t>
            </a:r>
            <a:r>
              <a:rPr lang="en-US" altLang="zh-CN" sz="2400" noProof="0" dirty="0">
                <a:latin typeface="微软雅黑" panose="020B0503020204020204" charset="-122"/>
                <a:ea typeface="微软雅黑" panose="020B0503020204020204" charset="-122"/>
                <a:cs typeface="Times New Roman" panose="02020503050405090304" charset="0"/>
                <a:sym typeface="+mn-ea"/>
              </a:rPr>
              <a:t>promote economic development</a:t>
            </a:r>
          </a:p>
          <a:p>
            <a:pPr marL="457200" indent="-457200">
              <a:lnSpc>
                <a:spcPct val="150000"/>
              </a:lnSpc>
              <a:buFont typeface="Arial" panose="020B0604020202090204" pitchFamily="34" charset="0"/>
              <a:buChar char="•"/>
            </a:pPr>
            <a:r>
              <a:rPr lang="zh-CN" altLang="en-US" sz="2400" b="1" noProof="0" dirty="0">
                <a:latin typeface="微软雅黑" panose="020B0503020204020204" charset="-122"/>
                <a:ea typeface="微软雅黑" panose="020B0503020204020204" charset="-122"/>
                <a:cs typeface="Times New Roman" panose="02020503050405090304" charset="0"/>
                <a:sym typeface="+mn-ea"/>
              </a:rPr>
              <a:t> </a:t>
            </a:r>
            <a:r>
              <a:rPr lang="en-US" altLang="zh-CN" sz="2400" noProof="0" dirty="0">
                <a:latin typeface="微软雅黑" panose="020B0503020204020204" charset="-122"/>
                <a:ea typeface="微软雅黑" panose="020B0503020204020204" charset="-122"/>
                <a:cs typeface="Times New Roman" panose="02020503050405090304" charset="0"/>
                <a:sym typeface="+mn-ea"/>
              </a:rPr>
              <a:t>provide employment opportunities</a:t>
            </a:r>
          </a:p>
          <a:p>
            <a:pPr marL="457200" indent="-457200">
              <a:lnSpc>
                <a:spcPct val="100000"/>
              </a:lnSpc>
              <a:buFont typeface="Arial" panose="020B0604020202090204" pitchFamily="34" charset="0"/>
              <a:buChar char="•"/>
            </a:pPr>
            <a:endParaRPr lang="en-US" altLang="zh-CN" sz="2400" noProof="0" dirty="0">
              <a:latin typeface="微软雅黑" panose="020B0503020204020204" charset="-122"/>
              <a:ea typeface="微软雅黑" panose="020B050302020402020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charset="-122"/>
                <a:ea typeface="微软雅黑" panose="020B0503020204020204" charset="-122"/>
                <a:cs typeface="+mn-ea"/>
                <a:sym typeface="Arial" panose="020B0604020202090204" pitchFamily="34" charset="0"/>
              </a:rPr>
              <a:t>广告作用</a:t>
            </a:r>
          </a:p>
        </p:txBody>
      </p:sp>
      <p:pic>
        <p:nvPicPr>
          <p:cNvPr id="3" name="图片 2"/>
          <p:cNvPicPr>
            <a:picLocks noChangeAspect="1"/>
          </p:cNvPicPr>
          <p:nvPr/>
        </p:nvPicPr>
        <p:blipFill>
          <a:blip r:embed="rId4" cstate="print"/>
          <a:stretch>
            <a:fillRect/>
          </a:stretch>
        </p:blipFill>
        <p:spPr>
          <a:xfrm>
            <a:off x="0" y="1058545"/>
            <a:ext cx="12192000" cy="56324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dissolve">
                                      <p:cBhvr>
                                        <p:cTn id="17" dur="500"/>
                                        <p:tgtEl>
                                          <p:spTgt spid="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dissolv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dissolve">
                                      <p:cBhvr>
                                        <p:cTn id="2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461520" y="2056296"/>
            <a:ext cx="9841064" cy="1198880"/>
          </a:xfrm>
          <a:prstGeom prst="rect">
            <a:avLst/>
          </a:prstGeom>
          <a:noFill/>
        </p:spPr>
        <p:txBody>
          <a:bodyPr wrap="square" rtlCol="0">
            <a:spAutoFit/>
          </a:bodyPr>
          <a:lstStyle/>
          <a:p>
            <a:pPr marL="457200" indent="-457200">
              <a:lnSpc>
                <a:spcPct val="15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encourage competition in quality</a:t>
            </a:r>
          </a:p>
          <a:p>
            <a:pPr marL="457200" indent="-457200">
              <a:lnSpc>
                <a:spcPct val="150000"/>
              </a:lnSpc>
              <a:buFont typeface="Arial" panose="020B0604020202090204" pitchFamily="34" charset="0"/>
              <a:buChar char="•"/>
            </a:pP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product innovation</a:t>
            </a: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广告作用</a:t>
            </a:r>
          </a:p>
        </p:txBody>
      </p:sp>
      <p:pic>
        <p:nvPicPr>
          <p:cNvPr id="3" name="图片 2"/>
          <p:cNvPicPr>
            <a:picLocks noChangeAspect="1"/>
          </p:cNvPicPr>
          <p:nvPr/>
        </p:nvPicPr>
        <p:blipFill>
          <a:blip r:embed="rId4" cstate="print"/>
          <a:srcRect t="16704"/>
          <a:stretch>
            <a:fillRect/>
          </a:stretch>
        </p:blipFill>
        <p:spPr>
          <a:xfrm>
            <a:off x="1461770" y="1145540"/>
            <a:ext cx="9144000" cy="57124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dissolve">
                                      <p:cBhvr>
                                        <p:cTn id="17" dur="500"/>
                                        <p:tgtEl>
                                          <p:spTgt spid="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dissolve">
                                      <p:cBhvr>
                                        <p:cTn id="2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环境类话题</a:t>
            </a:r>
          </a:p>
        </p:txBody>
      </p:sp>
      <p:grpSp>
        <p:nvGrpSpPr>
          <p:cNvPr id="21" name="组合 20"/>
          <p:cNvGrpSpPr/>
          <p:nvPr>
            <p:custDataLst>
              <p:tags r:id="rId1"/>
            </p:custDataLst>
          </p:nvPr>
        </p:nvGrpSpPr>
        <p:grpSpPr>
          <a:xfrm>
            <a:off x="3741739" y="1692275"/>
            <a:ext cx="2028825" cy="2028825"/>
            <a:chOff x="1228725" y="3267075"/>
            <a:chExt cx="2381250" cy="2381250"/>
          </a:xfrm>
        </p:grpSpPr>
        <p:sp>
          <p:nvSpPr>
            <p:cNvPr id="22" name="同心圆 21"/>
            <p:cNvSpPr/>
            <p:nvPr>
              <p:custDataLst>
                <p:tags r:id="rId14"/>
              </p:custDataLst>
            </p:nvPr>
          </p:nvSpPr>
          <p:spPr>
            <a:xfrm>
              <a:off x="1228725" y="3267075"/>
              <a:ext cx="2381250" cy="2381250"/>
            </a:xfrm>
            <a:prstGeom prst="donut">
              <a:avLst>
                <a:gd name="adj" fmla="val 1323"/>
              </a:avLst>
            </a:prstGeom>
            <a:solidFill>
              <a:srgbClr val="66D9AA"/>
            </a:solidFill>
            <a:ln>
              <a:noFill/>
            </a:ln>
          </p:spPr>
          <p:style>
            <a:lnRef idx="2">
              <a:srgbClr val="2CBEBB">
                <a:shade val="50000"/>
              </a:srgbClr>
            </a:lnRef>
            <a:fillRef idx="1">
              <a:srgbClr val="2CBEBB"/>
            </a:fillRef>
            <a:effectRef idx="0">
              <a:srgbClr val="2CBEBB"/>
            </a:effectRef>
            <a:fontRef idx="minor">
              <a:srgbClr val="FFFFFF"/>
            </a:fontRef>
          </p:style>
          <p:txBody>
            <a:bodyPr tIns="0" bIns="0" rtlCol="0" anchor="t">
              <a:normAutofit/>
            </a:bodyPr>
            <a:lstStyle/>
            <a:p>
              <a:pPr algn="ctr"/>
              <a:endParaRPr lang="zh-CN" altLang="en-US" sz="2400" dirty="0">
                <a:solidFill>
                  <a:srgbClr val="2CBEBB"/>
                </a:solidFill>
                <a:latin typeface="+mj-ea"/>
                <a:ea typeface="+mj-ea"/>
                <a:sym typeface="Arial" panose="020B0604020202090204" pitchFamily="34" charset="0"/>
              </a:endParaRPr>
            </a:p>
          </p:txBody>
        </p:sp>
        <p:sp>
          <p:nvSpPr>
            <p:cNvPr id="19" name="任意多边形 18"/>
            <p:cNvSpPr/>
            <p:nvPr>
              <p:custDataLst>
                <p:tags r:id="rId15"/>
              </p:custDataLst>
            </p:nvPr>
          </p:nvSpPr>
          <p:spPr>
            <a:xfrm>
              <a:off x="1347787" y="3867150"/>
              <a:ext cx="2143126" cy="1662114"/>
            </a:xfrm>
            <a:custGeom>
              <a:avLst/>
              <a:gdLst>
                <a:gd name="connsiteX0" fmla="*/ 177800 w 2143126"/>
                <a:gd name="connsiteY0" fmla="*/ 0 h 1662114"/>
                <a:gd name="connsiteX1" fmla="*/ 1965327 w 2143126"/>
                <a:gd name="connsiteY1" fmla="*/ 0 h 1662114"/>
                <a:gd name="connsiteX2" fmla="*/ 2013794 w 2143126"/>
                <a:gd name="connsiteY2" fmla="*/ 79781 h 1662114"/>
                <a:gd name="connsiteX3" fmla="*/ 2143126 w 2143126"/>
                <a:gd name="connsiteY3" fmla="*/ 590551 h 1662114"/>
                <a:gd name="connsiteX4" fmla="*/ 1071563 w 2143126"/>
                <a:gd name="connsiteY4" fmla="*/ 1662114 h 1662114"/>
                <a:gd name="connsiteX5" fmla="*/ 0 w 2143126"/>
                <a:gd name="connsiteY5" fmla="*/ 590551 h 1662114"/>
                <a:gd name="connsiteX6" fmla="*/ 129332 w 2143126"/>
                <a:gd name="connsiteY6" fmla="*/ 79781 h 166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3126" h="1662114">
                  <a:moveTo>
                    <a:pt x="177800" y="0"/>
                  </a:moveTo>
                  <a:lnTo>
                    <a:pt x="1965327" y="0"/>
                  </a:lnTo>
                  <a:lnTo>
                    <a:pt x="2013794" y="79781"/>
                  </a:lnTo>
                  <a:cubicBezTo>
                    <a:pt x="2096275" y="231614"/>
                    <a:pt x="2143126" y="405611"/>
                    <a:pt x="2143126" y="590551"/>
                  </a:cubicBezTo>
                  <a:cubicBezTo>
                    <a:pt x="2143126" y="1182359"/>
                    <a:pt x="1663371" y="1662114"/>
                    <a:pt x="1071563" y="1662114"/>
                  </a:cubicBezTo>
                  <a:cubicBezTo>
                    <a:pt x="479755" y="1662114"/>
                    <a:pt x="0" y="1182359"/>
                    <a:pt x="0" y="590551"/>
                  </a:cubicBezTo>
                  <a:cubicBezTo>
                    <a:pt x="0" y="405611"/>
                    <a:pt x="46851" y="231614"/>
                    <a:pt x="129332" y="79781"/>
                  </a:cubicBezTo>
                  <a:close/>
                </a:path>
              </a:pathLst>
            </a:custGeom>
            <a:ln>
              <a:noFill/>
            </a:ln>
          </p:spPr>
          <p:style>
            <a:lnRef idx="2">
              <a:srgbClr val="2CBEBB">
                <a:shade val="50000"/>
              </a:srgbClr>
            </a:lnRef>
            <a:fillRef idx="1">
              <a:srgbClr val="2CBEBB"/>
            </a:fillRef>
            <a:effectRef idx="0">
              <a:srgbClr val="2CBEBB"/>
            </a:effectRef>
            <a:fontRef idx="minor">
              <a:srgbClr val="FFFFFF"/>
            </a:fontRef>
          </p:style>
          <p:txBody>
            <a:bodyPr rtlCol="0" anchor="ctr">
              <a:normAutofit/>
            </a:bodyPr>
            <a:lstStyle/>
            <a:p>
              <a:pPr algn="ctr"/>
              <a:r>
                <a:rPr lang="en-US" altLang="zh-CN" sz="3600" dirty="0">
                  <a:solidFill>
                    <a:srgbClr val="FFFFFF"/>
                  </a:solidFill>
                  <a:latin typeface="+mj-ea"/>
                  <a:ea typeface="+mj-ea"/>
                  <a:sym typeface="Arial" panose="020B0604020202090204" pitchFamily="34" charset="0"/>
                </a:rPr>
                <a:t>why?</a:t>
              </a:r>
            </a:p>
          </p:txBody>
        </p:sp>
        <p:sp>
          <p:nvSpPr>
            <p:cNvPr id="20" name="文本框 19"/>
            <p:cNvSpPr txBox="1"/>
            <p:nvPr>
              <p:custDataLst>
                <p:tags r:id="rId16"/>
              </p:custDataLst>
            </p:nvPr>
          </p:nvSpPr>
          <p:spPr>
            <a:xfrm>
              <a:off x="2181225" y="3343931"/>
              <a:ext cx="476250" cy="584775"/>
            </a:xfrm>
            <a:prstGeom prst="rect">
              <a:avLst/>
            </a:prstGeom>
            <a:noFill/>
          </p:spPr>
          <p:txBody>
            <a:bodyPr wrap="square" rtlCol="0" anchor="ctr">
              <a:normAutofit fontScale="90000" lnSpcReduction="10000"/>
            </a:bodyPr>
            <a:lstStyle/>
            <a:p>
              <a:pPr algn="ctr"/>
              <a:r>
                <a:rPr lang="en-US" altLang="zh-CN" sz="3200" dirty="0">
                  <a:solidFill>
                    <a:srgbClr val="2CBEBB"/>
                  </a:solidFill>
                  <a:latin typeface="+mj-ea"/>
                  <a:ea typeface="+mj-ea"/>
                  <a:sym typeface="Arial" panose="020B0604020202090204" pitchFamily="34" charset="0"/>
                </a:rPr>
                <a:t>A</a:t>
              </a:r>
              <a:endParaRPr lang="zh-CN" altLang="en-US" sz="3200" dirty="0">
                <a:solidFill>
                  <a:srgbClr val="2CBEBB"/>
                </a:solidFill>
                <a:latin typeface="+mj-ea"/>
                <a:ea typeface="+mj-ea"/>
                <a:sym typeface="Arial" panose="020B0604020202090204" pitchFamily="34" charset="0"/>
              </a:endParaRPr>
            </a:p>
          </p:txBody>
        </p:sp>
      </p:grpSp>
      <p:grpSp>
        <p:nvGrpSpPr>
          <p:cNvPr id="26" name="组合 25"/>
          <p:cNvGrpSpPr/>
          <p:nvPr>
            <p:custDataLst>
              <p:tags r:id="rId2"/>
            </p:custDataLst>
          </p:nvPr>
        </p:nvGrpSpPr>
        <p:grpSpPr>
          <a:xfrm>
            <a:off x="6180139" y="1692275"/>
            <a:ext cx="2028825" cy="2028825"/>
            <a:chOff x="1228725" y="3267075"/>
            <a:chExt cx="2381250" cy="2381250"/>
          </a:xfrm>
        </p:grpSpPr>
        <p:sp>
          <p:nvSpPr>
            <p:cNvPr id="27" name="同心圆 26"/>
            <p:cNvSpPr/>
            <p:nvPr>
              <p:custDataLst>
                <p:tags r:id="rId11"/>
              </p:custDataLst>
            </p:nvPr>
          </p:nvSpPr>
          <p:spPr>
            <a:xfrm>
              <a:off x="1228725" y="3267075"/>
              <a:ext cx="2381250" cy="2381250"/>
            </a:xfrm>
            <a:prstGeom prst="donut">
              <a:avLst>
                <a:gd name="adj" fmla="val 1323"/>
              </a:avLst>
            </a:prstGeom>
            <a:solidFill>
              <a:srgbClr val="66D9AA"/>
            </a:solidFill>
            <a:ln>
              <a:noFill/>
            </a:ln>
          </p:spPr>
          <p:style>
            <a:lnRef idx="2">
              <a:srgbClr val="2CBEBB">
                <a:shade val="50000"/>
              </a:srgbClr>
            </a:lnRef>
            <a:fillRef idx="1">
              <a:srgbClr val="2CBEBB"/>
            </a:fillRef>
            <a:effectRef idx="0">
              <a:srgbClr val="2CBEBB"/>
            </a:effectRef>
            <a:fontRef idx="minor">
              <a:srgbClr val="FFFFFF"/>
            </a:fontRef>
          </p:style>
          <p:txBody>
            <a:bodyPr tIns="0" bIns="0" rtlCol="0" anchor="t">
              <a:normAutofit/>
            </a:bodyPr>
            <a:lstStyle/>
            <a:p>
              <a:pPr algn="ctr"/>
              <a:endParaRPr lang="zh-CN" altLang="en-US" sz="2400" dirty="0">
                <a:solidFill>
                  <a:srgbClr val="2CBEBB"/>
                </a:solidFill>
                <a:latin typeface="+mj-ea"/>
                <a:ea typeface="+mj-ea"/>
                <a:sym typeface="Arial" panose="020B0604020202090204" pitchFamily="34" charset="0"/>
              </a:endParaRPr>
            </a:p>
          </p:txBody>
        </p:sp>
        <p:sp>
          <p:nvSpPr>
            <p:cNvPr id="28" name="任意多边形 27"/>
            <p:cNvSpPr/>
            <p:nvPr>
              <p:custDataLst>
                <p:tags r:id="rId12"/>
              </p:custDataLst>
            </p:nvPr>
          </p:nvSpPr>
          <p:spPr>
            <a:xfrm>
              <a:off x="1347787" y="3867150"/>
              <a:ext cx="2143126" cy="1662114"/>
            </a:xfrm>
            <a:custGeom>
              <a:avLst/>
              <a:gdLst>
                <a:gd name="connsiteX0" fmla="*/ 177800 w 2143126"/>
                <a:gd name="connsiteY0" fmla="*/ 0 h 1662114"/>
                <a:gd name="connsiteX1" fmla="*/ 1965327 w 2143126"/>
                <a:gd name="connsiteY1" fmla="*/ 0 h 1662114"/>
                <a:gd name="connsiteX2" fmla="*/ 2013794 w 2143126"/>
                <a:gd name="connsiteY2" fmla="*/ 79781 h 1662114"/>
                <a:gd name="connsiteX3" fmla="*/ 2143126 w 2143126"/>
                <a:gd name="connsiteY3" fmla="*/ 590551 h 1662114"/>
                <a:gd name="connsiteX4" fmla="*/ 1071563 w 2143126"/>
                <a:gd name="connsiteY4" fmla="*/ 1662114 h 1662114"/>
                <a:gd name="connsiteX5" fmla="*/ 0 w 2143126"/>
                <a:gd name="connsiteY5" fmla="*/ 590551 h 1662114"/>
                <a:gd name="connsiteX6" fmla="*/ 129332 w 2143126"/>
                <a:gd name="connsiteY6" fmla="*/ 79781 h 166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3126" h="1662114">
                  <a:moveTo>
                    <a:pt x="177800" y="0"/>
                  </a:moveTo>
                  <a:lnTo>
                    <a:pt x="1965327" y="0"/>
                  </a:lnTo>
                  <a:lnTo>
                    <a:pt x="2013794" y="79781"/>
                  </a:lnTo>
                  <a:cubicBezTo>
                    <a:pt x="2096275" y="231614"/>
                    <a:pt x="2143126" y="405611"/>
                    <a:pt x="2143126" y="590551"/>
                  </a:cubicBezTo>
                  <a:cubicBezTo>
                    <a:pt x="2143126" y="1182359"/>
                    <a:pt x="1663371" y="1662114"/>
                    <a:pt x="1071563" y="1662114"/>
                  </a:cubicBezTo>
                  <a:cubicBezTo>
                    <a:pt x="479755" y="1662114"/>
                    <a:pt x="0" y="1182359"/>
                    <a:pt x="0" y="590551"/>
                  </a:cubicBezTo>
                  <a:cubicBezTo>
                    <a:pt x="0" y="405611"/>
                    <a:pt x="46851" y="231614"/>
                    <a:pt x="129332" y="79781"/>
                  </a:cubicBezTo>
                  <a:close/>
                </a:path>
              </a:pathLst>
            </a:custGeom>
            <a:ln>
              <a:noFill/>
            </a:ln>
          </p:spPr>
          <p:style>
            <a:lnRef idx="2">
              <a:srgbClr val="2CBEBB">
                <a:shade val="50000"/>
              </a:srgbClr>
            </a:lnRef>
            <a:fillRef idx="1">
              <a:srgbClr val="2CBEBB"/>
            </a:fillRef>
            <a:effectRef idx="0">
              <a:srgbClr val="2CBEBB"/>
            </a:effectRef>
            <a:fontRef idx="minor">
              <a:srgbClr val="FFFFFF"/>
            </a:fontRef>
          </p:style>
          <p:txBody>
            <a:bodyPr rtlCol="0" anchor="ctr">
              <a:normAutofit/>
            </a:bodyPr>
            <a:lstStyle/>
            <a:p>
              <a:pPr algn="ctr"/>
              <a:r>
                <a:rPr lang="en-US" altLang="zh-CN" sz="3600">
                  <a:solidFill>
                    <a:srgbClr val="FFFFFF"/>
                  </a:solidFill>
                  <a:latin typeface="+mj-ea"/>
                  <a:ea typeface="+mj-ea"/>
                  <a:sym typeface="Arial" panose="020B0604020202090204" pitchFamily="34" charset="0"/>
                </a:rPr>
                <a:t>what?</a:t>
              </a:r>
            </a:p>
          </p:txBody>
        </p:sp>
        <p:sp>
          <p:nvSpPr>
            <p:cNvPr id="29" name="文本框 28"/>
            <p:cNvSpPr txBox="1"/>
            <p:nvPr>
              <p:custDataLst>
                <p:tags r:id="rId13"/>
              </p:custDataLst>
            </p:nvPr>
          </p:nvSpPr>
          <p:spPr>
            <a:xfrm>
              <a:off x="2181225" y="3343931"/>
              <a:ext cx="476250" cy="584775"/>
            </a:xfrm>
            <a:prstGeom prst="rect">
              <a:avLst/>
            </a:prstGeom>
            <a:noFill/>
          </p:spPr>
          <p:txBody>
            <a:bodyPr wrap="square" rtlCol="0" anchor="ctr">
              <a:normAutofit fontScale="90000" lnSpcReduction="10000"/>
            </a:bodyPr>
            <a:lstStyle/>
            <a:p>
              <a:pPr algn="ctr"/>
              <a:r>
                <a:rPr lang="en-US" altLang="zh-CN" sz="3200" dirty="0">
                  <a:solidFill>
                    <a:srgbClr val="2CBEBB"/>
                  </a:solidFill>
                  <a:latin typeface="+mj-ea"/>
                  <a:ea typeface="+mj-ea"/>
                  <a:sym typeface="Arial" panose="020B0604020202090204" pitchFamily="34" charset="0"/>
                </a:rPr>
                <a:t>B</a:t>
              </a:r>
              <a:endParaRPr lang="zh-CN" altLang="en-US" sz="3200" dirty="0">
                <a:solidFill>
                  <a:srgbClr val="2CBEBB"/>
                </a:solidFill>
                <a:latin typeface="+mj-ea"/>
                <a:ea typeface="+mj-ea"/>
                <a:sym typeface="Arial" panose="020B0604020202090204" pitchFamily="34" charset="0"/>
              </a:endParaRPr>
            </a:p>
          </p:txBody>
        </p:sp>
      </p:grpSp>
      <p:grpSp>
        <p:nvGrpSpPr>
          <p:cNvPr id="30" name="组合 29"/>
          <p:cNvGrpSpPr/>
          <p:nvPr>
            <p:custDataLst>
              <p:tags r:id="rId3"/>
            </p:custDataLst>
          </p:nvPr>
        </p:nvGrpSpPr>
        <p:grpSpPr>
          <a:xfrm>
            <a:off x="3741739" y="3968750"/>
            <a:ext cx="2028825" cy="2028825"/>
            <a:chOff x="1228725" y="3267075"/>
            <a:chExt cx="2381250" cy="2381250"/>
          </a:xfrm>
        </p:grpSpPr>
        <p:sp>
          <p:nvSpPr>
            <p:cNvPr id="35" name="同心圆 34"/>
            <p:cNvSpPr/>
            <p:nvPr>
              <p:custDataLst>
                <p:tags r:id="rId8"/>
              </p:custDataLst>
            </p:nvPr>
          </p:nvSpPr>
          <p:spPr>
            <a:xfrm>
              <a:off x="1228725" y="3267075"/>
              <a:ext cx="2381250" cy="2381250"/>
            </a:xfrm>
            <a:prstGeom prst="donut">
              <a:avLst>
                <a:gd name="adj" fmla="val 1323"/>
              </a:avLst>
            </a:prstGeom>
            <a:solidFill>
              <a:srgbClr val="66D9AA"/>
            </a:solidFill>
            <a:ln>
              <a:noFill/>
            </a:ln>
          </p:spPr>
          <p:style>
            <a:lnRef idx="2">
              <a:srgbClr val="2CBEBB">
                <a:shade val="50000"/>
              </a:srgbClr>
            </a:lnRef>
            <a:fillRef idx="1">
              <a:srgbClr val="2CBEBB"/>
            </a:fillRef>
            <a:effectRef idx="0">
              <a:srgbClr val="2CBEBB"/>
            </a:effectRef>
            <a:fontRef idx="minor">
              <a:srgbClr val="FFFFFF"/>
            </a:fontRef>
          </p:style>
          <p:txBody>
            <a:bodyPr tIns="0" bIns="0" rtlCol="0" anchor="t">
              <a:normAutofit/>
            </a:bodyPr>
            <a:lstStyle/>
            <a:p>
              <a:pPr algn="ctr"/>
              <a:endParaRPr lang="zh-CN" altLang="en-US" sz="2400" dirty="0">
                <a:solidFill>
                  <a:srgbClr val="2CBEBB"/>
                </a:solidFill>
                <a:latin typeface="+mj-ea"/>
                <a:ea typeface="+mj-ea"/>
                <a:sym typeface="Arial" panose="020B0604020202090204" pitchFamily="34" charset="0"/>
              </a:endParaRPr>
            </a:p>
          </p:txBody>
        </p:sp>
        <p:sp>
          <p:nvSpPr>
            <p:cNvPr id="36" name="任意多边形 35"/>
            <p:cNvSpPr/>
            <p:nvPr>
              <p:custDataLst>
                <p:tags r:id="rId9"/>
              </p:custDataLst>
            </p:nvPr>
          </p:nvSpPr>
          <p:spPr>
            <a:xfrm>
              <a:off x="1347787" y="3867150"/>
              <a:ext cx="2143126" cy="1662114"/>
            </a:xfrm>
            <a:custGeom>
              <a:avLst/>
              <a:gdLst>
                <a:gd name="connsiteX0" fmla="*/ 177800 w 2143126"/>
                <a:gd name="connsiteY0" fmla="*/ 0 h 1662114"/>
                <a:gd name="connsiteX1" fmla="*/ 1965327 w 2143126"/>
                <a:gd name="connsiteY1" fmla="*/ 0 h 1662114"/>
                <a:gd name="connsiteX2" fmla="*/ 2013794 w 2143126"/>
                <a:gd name="connsiteY2" fmla="*/ 79781 h 1662114"/>
                <a:gd name="connsiteX3" fmla="*/ 2143126 w 2143126"/>
                <a:gd name="connsiteY3" fmla="*/ 590551 h 1662114"/>
                <a:gd name="connsiteX4" fmla="*/ 1071563 w 2143126"/>
                <a:gd name="connsiteY4" fmla="*/ 1662114 h 1662114"/>
                <a:gd name="connsiteX5" fmla="*/ 0 w 2143126"/>
                <a:gd name="connsiteY5" fmla="*/ 590551 h 1662114"/>
                <a:gd name="connsiteX6" fmla="*/ 129332 w 2143126"/>
                <a:gd name="connsiteY6" fmla="*/ 79781 h 166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3126" h="1662114">
                  <a:moveTo>
                    <a:pt x="177800" y="0"/>
                  </a:moveTo>
                  <a:lnTo>
                    <a:pt x="1965327" y="0"/>
                  </a:lnTo>
                  <a:lnTo>
                    <a:pt x="2013794" y="79781"/>
                  </a:lnTo>
                  <a:cubicBezTo>
                    <a:pt x="2096275" y="231614"/>
                    <a:pt x="2143126" y="405611"/>
                    <a:pt x="2143126" y="590551"/>
                  </a:cubicBezTo>
                  <a:cubicBezTo>
                    <a:pt x="2143126" y="1182359"/>
                    <a:pt x="1663371" y="1662114"/>
                    <a:pt x="1071563" y="1662114"/>
                  </a:cubicBezTo>
                  <a:cubicBezTo>
                    <a:pt x="479755" y="1662114"/>
                    <a:pt x="0" y="1182359"/>
                    <a:pt x="0" y="590551"/>
                  </a:cubicBezTo>
                  <a:cubicBezTo>
                    <a:pt x="0" y="405611"/>
                    <a:pt x="46851" y="231614"/>
                    <a:pt x="129332" y="79781"/>
                  </a:cubicBezTo>
                  <a:close/>
                </a:path>
              </a:pathLst>
            </a:custGeom>
            <a:ln>
              <a:noFill/>
            </a:ln>
          </p:spPr>
          <p:style>
            <a:lnRef idx="2">
              <a:srgbClr val="2CBEBB">
                <a:shade val="50000"/>
              </a:srgbClr>
            </a:lnRef>
            <a:fillRef idx="1">
              <a:srgbClr val="2CBEBB"/>
            </a:fillRef>
            <a:effectRef idx="0">
              <a:srgbClr val="2CBEBB"/>
            </a:effectRef>
            <a:fontRef idx="minor">
              <a:srgbClr val="FFFFFF"/>
            </a:fontRef>
          </p:style>
          <p:txBody>
            <a:bodyPr rtlCol="0" anchor="ctr">
              <a:normAutofit/>
            </a:bodyPr>
            <a:lstStyle/>
            <a:p>
              <a:pPr algn="ctr"/>
              <a:r>
                <a:rPr lang="en-US" altLang="zh-CN" sz="3600">
                  <a:solidFill>
                    <a:srgbClr val="FFFFFF"/>
                  </a:solidFill>
                  <a:latin typeface="+mj-ea"/>
                  <a:ea typeface="+mj-ea"/>
                  <a:sym typeface="Arial" panose="020B0604020202090204" pitchFamily="34" charset="0"/>
                </a:rPr>
                <a:t>who?</a:t>
              </a:r>
            </a:p>
          </p:txBody>
        </p:sp>
        <p:sp>
          <p:nvSpPr>
            <p:cNvPr id="37" name="文本框 36"/>
            <p:cNvSpPr txBox="1"/>
            <p:nvPr>
              <p:custDataLst>
                <p:tags r:id="rId10"/>
              </p:custDataLst>
            </p:nvPr>
          </p:nvSpPr>
          <p:spPr>
            <a:xfrm>
              <a:off x="2181225" y="3293141"/>
              <a:ext cx="476250" cy="686356"/>
            </a:xfrm>
            <a:prstGeom prst="rect">
              <a:avLst/>
            </a:prstGeom>
            <a:noFill/>
          </p:spPr>
          <p:txBody>
            <a:bodyPr wrap="square" rtlCol="0" anchor="ctr">
              <a:normAutofit/>
            </a:bodyPr>
            <a:lstStyle/>
            <a:p>
              <a:pPr algn="ctr"/>
              <a:r>
                <a:rPr lang="en-US" altLang="zh-CN" sz="3200" dirty="0">
                  <a:solidFill>
                    <a:srgbClr val="2CBEBB"/>
                  </a:solidFill>
                  <a:latin typeface="+mj-ea"/>
                  <a:ea typeface="+mj-ea"/>
                  <a:sym typeface="Arial" panose="020B0604020202090204" pitchFamily="34" charset="0"/>
                </a:rPr>
                <a:t>C</a:t>
              </a:r>
              <a:endParaRPr lang="zh-CN" altLang="en-US" sz="3200" dirty="0">
                <a:solidFill>
                  <a:srgbClr val="2CBEBB"/>
                </a:solidFill>
                <a:latin typeface="+mj-ea"/>
                <a:ea typeface="+mj-ea"/>
                <a:sym typeface="Arial" panose="020B0604020202090204" pitchFamily="34" charset="0"/>
              </a:endParaRPr>
            </a:p>
          </p:txBody>
        </p:sp>
      </p:grpSp>
      <p:grpSp>
        <p:nvGrpSpPr>
          <p:cNvPr id="31" name="组合 30"/>
          <p:cNvGrpSpPr/>
          <p:nvPr>
            <p:custDataLst>
              <p:tags r:id="rId4"/>
            </p:custDataLst>
          </p:nvPr>
        </p:nvGrpSpPr>
        <p:grpSpPr>
          <a:xfrm>
            <a:off x="6180139" y="3968750"/>
            <a:ext cx="2028825" cy="2028825"/>
            <a:chOff x="1228725" y="3267075"/>
            <a:chExt cx="2381250" cy="2381250"/>
          </a:xfrm>
        </p:grpSpPr>
        <p:sp>
          <p:nvSpPr>
            <p:cNvPr id="32" name="同心圆 31"/>
            <p:cNvSpPr/>
            <p:nvPr>
              <p:custDataLst>
                <p:tags r:id="rId5"/>
              </p:custDataLst>
            </p:nvPr>
          </p:nvSpPr>
          <p:spPr>
            <a:xfrm>
              <a:off x="1228725" y="3267075"/>
              <a:ext cx="2381250" cy="2381250"/>
            </a:xfrm>
            <a:prstGeom prst="donut">
              <a:avLst>
                <a:gd name="adj" fmla="val 1323"/>
              </a:avLst>
            </a:prstGeom>
            <a:solidFill>
              <a:srgbClr val="66D9AA"/>
            </a:solidFill>
            <a:ln>
              <a:noFill/>
            </a:ln>
          </p:spPr>
          <p:style>
            <a:lnRef idx="2">
              <a:srgbClr val="2CBEBB">
                <a:shade val="50000"/>
              </a:srgbClr>
            </a:lnRef>
            <a:fillRef idx="1">
              <a:srgbClr val="2CBEBB"/>
            </a:fillRef>
            <a:effectRef idx="0">
              <a:srgbClr val="2CBEBB"/>
            </a:effectRef>
            <a:fontRef idx="minor">
              <a:srgbClr val="FFFFFF"/>
            </a:fontRef>
          </p:style>
          <p:txBody>
            <a:bodyPr tIns="0" bIns="0" rtlCol="0" anchor="t">
              <a:normAutofit/>
            </a:bodyPr>
            <a:lstStyle/>
            <a:p>
              <a:pPr algn="ctr"/>
              <a:endParaRPr lang="zh-CN" altLang="en-US" sz="2400" dirty="0">
                <a:solidFill>
                  <a:srgbClr val="2CBEBB"/>
                </a:solidFill>
                <a:latin typeface="+mj-ea"/>
                <a:ea typeface="+mj-ea"/>
                <a:sym typeface="Arial" panose="020B0604020202090204" pitchFamily="34" charset="0"/>
              </a:endParaRPr>
            </a:p>
          </p:txBody>
        </p:sp>
        <p:sp>
          <p:nvSpPr>
            <p:cNvPr id="33" name="任意多边形 32"/>
            <p:cNvSpPr/>
            <p:nvPr>
              <p:custDataLst>
                <p:tags r:id="rId6"/>
              </p:custDataLst>
            </p:nvPr>
          </p:nvSpPr>
          <p:spPr>
            <a:xfrm>
              <a:off x="1347787" y="3867150"/>
              <a:ext cx="2143126" cy="1662114"/>
            </a:xfrm>
            <a:custGeom>
              <a:avLst/>
              <a:gdLst>
                <a:gd name="connsiteX0" fmla="*/ 177800 w 2143126"/>
                <a:gd name="connsiteY0" fmla="*/ 0 h 1662114"/>
                <a:gd name="connsiteX1" fmla="*/ 1965327 w 2143126"/>
                <a:gd name="connsiteY1" fmla="*/ 0 h 1662114"/>
                <a:gd name="connsiteX2" fmla="*/ 2013794 w 2143126"/>
                <a:gd name="connsiteY2" fmla="*/ 79781 h 1662114"/>
                <a:gd name="connsiteX3" fmla="*/ 2143126 w 2143126"/>
                <a:gd name="connsiteY3" fmla="*/ 590551 h 1662114"/>
                <a:gd name="connsiteX4" fmla="*/ 1071563 w 2143126"/>
                <a:gd name="connsiteY4" fmla="*/ 1662114 h 1662114"/>
                <a:gd name="connsiteX5" fmla="*/ 0 w 2143126"/>
                <a:gd name="connsiteY5" fmla="*/ 590551 h 1662114"/>
                <a:gd name="connsiteX6" fmla="*/ 129332 w 2143126"/>
                <a:gd name="connsiteY6" fmla="*/ 79781 h 166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3126" h="1662114">
                  <a:moveTo>
                    <a:pt x="177800" y="0"/>
                  </a:moveTo>
                  <a:lnTo>
                    <a:pt x="1965327" y="0"/>
                  </a:lnTo>
                  <a:lnTo>
                    <a:pt x="2013794" y="79781"/>
                  </a:lnTo>
                  <a:cubicBezTo>
                    <a:pt x="2096275" y="231614"/>
                    <a:pt x="2143126" y="405611"/>
                    <a:pt x="2143126" y="590551"/>
                  </a:cubicBezTo>
                  <a:cubicBezTo>
                    <a:pt x="2143126" y="1182359"/>
                    <a:pt x="1663371" y="1662114"/>
                    <a:pt x="1071563" y="1662114"/>
                  </a:cubicBezTo>
                  <a:cubicBezTo>
                    <a:pt x="479755" y="1662114"/>
                    <a:pt x="0" y="1182359"/>
                    <a:pt x="0" y="590551"/>
                  </a:cubicBezTo>
                  <a:cubicBezTo>
                    <a:pt x="0" y="405611"/>
                    <a:pt x="46851" y="231614"/>
                    <a:pt x="129332" y="79781"/>
                  </a:cubicBezTo>
                  <a:close/>
                </a:path>
              </a:pathLst>
            </a:custGeom>
            <a:ln>
              <a:noFill/>
            </a:ln>
          </p:spPr>
          <p:style>
            <a:lnRef idx="2">
              <a:srgbClr val="2CBEBB">
                <a:shade val="50000"/>
              </a:srgbClr>
            </a:lnRef>
            <a:fillRef idx="1">
              <a:srgbClr val="2CBEBB"/>
            </a:fillRef>
            <a:effectRef idx="0">
              <a:srgbClr val="2CBEBB"/>
            </a:effectRef>
            <a:fontRef idx="minor">
              <a:srgbClr val="FFFFFF"/>
            </a:fontRef>
          </p:style>
          <p:txBody>
            <a:bodyPr rtlCol="0" anchor="ctr">
              <a:normAutofit/>
            </a:bodyPr>
            <a:lstStyle/>
            <a:p>
              <a:pPr algn="ctr"/>
              <a:r>
                <a:rPr lang="en-US" altLang="zh-CN" sz="3600" dirty="0">
                  <a:solidFill>
                    <a:srgbClr val="FFFFFF"/>
                  </a:solidFill>
                  <a:latin typeface="+mj-ea"/>
                  <a:ea typeface="+mj-ea"/>
                  <a:sym typeface="Arial" panose="020B0604020202090204" pitchFamily="34" charset="0"/>
                </a:rPr>
                <a:t>how?</a:t>
              </a:r>
            </a:p>
          </p:txBody>
        </p:sp>
        <p:sp>
          <p:nvSpPr>
            <p:cNvPr id="34" name="文本框 33"/>
            <p:cNvSpPr txBox="1"/>
            <p:nvPr>
              <p:custDataLst>
                <p:tags r:id="rId7"/>
              </p:custDataLst>
            </p:nvPr>
          </p:nvSpPr>
          <p:spPr>
            <a:xfrm>
              <a:off x="2181225" y="3293141"/>
              <a:ext cx="476250" cy="686356"/>
            </a:xfrm>
            <a:prstGeom prst="rect">
              <a:avLst/>
            </a:prstGeom>
            <a:noFill/>
          </p:spPr>
          <p:txBody>
            <a:bodyPr wrap="square" rtlCol="0" anchor="ctr">
              <a:normAutofit fontScale="97500"/>
            </a:bodyPr>
            <a:lstStyle/>
            <a:p>
              <a:pPr algn="ctr"/>
              <a:r>
                <a:rPr lang="en-US" altLang="zh-CN" sz="3200" dirty="0">
                  <a:solidFill>
                    <a:srgbClr val="2CBEBB"/>
                  </a:solidFill>
                  <a:latin typeface="+mj-ea"/>
                  <a:ea typeface="+mj-ea"/>
                  <a:sym typeface="Arial" panose="020B0604020202090204" pitchFamily="34" charset="0"/>
                </a:rPr>
                <a:t>D</a:t>
              </a:r>
              <a:endParaRPr lang="zh-CN" altLang="en-US" sz="3200" dirty="0">
                <a:solidFill>
                  <a:srgbClr val="2CBEBB"/>
                </a:solidFill>
                <a:latin typeface="+mj-ea"/>
                <a:ea typeface="+mj-ea"/>
                <a:sym typeface="Arial" panose="020B0604020202090204" pitchFamily="34" charset="0"/>
              </a:endParaRPr>
            </a:p>
          </p:txBody>
        </p:sp>
      </p:grpSp>
      <p:sp>
        <p:nvSpPr>
          <p:cNvPr id="38" name="文本框 37"/>
          <p:cNvSpPr txBox="1"/>
          <p:nvPr/>
        </p:nvSpPr>
        <p:spPr>
          <a:xfrm>
            <a:off x="2012950" y="2291715"/>
            <a:ext cx="2298700" cy="82994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经济发展</a:t>
            </a:r>
          </a:p>
          <a:p>
            <a:r>
              <a:rPr lang="zh-CN" altLang="en-US" sz="2400" b="1" dirty="0">
                <a:latin typeface="微软雅黑" panose="020B0503020204020204" pitchFamily="34" charset="-122"/>
                <a:ea typeface="微软雅黑" panose="020B0503020204020204" pitchFamily="34" charset="-122"/>
              </a:rPr>
              <a:t>人类活动</a:t>
            </a:r>
          </a:p>
        </p:txBody>
      </p:sp>
      <p:sp>
        <p:nvSpPr>
          <p:cNvPr id="39" name="文本框 38"/>
          <p:cNvSpPr txBox="1"/>
          <p:nvPr/>
        </p:nvSpPr>
        <p:spPr>
          <a:xfrm>
            <a:off x="2012950" y="3993515"/>
            <a:ext cx="2298700" cy="1938020"/>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个人意识</a:t>
            </a:r>
          </a:p>
          <a:p>
            <a:r>
              <a:rPr lang="zh-CN" altLang="en-US" sz="2400" b="1" dirty="0">
                <a:latin typeface="微软雅黑" panose="020B0503020204020204" pitchFamily="34" charset="-122"/>
                <a:ea typeface="微软雅黑" panose="020B0503020204020204" pitchFamily="34" charset="-122"/>
              </a:rPr>
              <a:t>公司发展</a:t>
            </a:r>
          </a:p>
          <a:p>
            <a:r>
              <a:rPr lang="zh-CN" altLang="en-US" sz="2400" b="1" dirty="0">
                <a:latin typeface="微软雅黑" panose="020B0503020204020204" pitchFamily="34" charset="-122"/>
                <a:ea typeface="微软雅黑" panose="020B0503020204020204" pitchFamily="34" charset="-122"/>
              </a:rPr>
              <a:t>国家</a:t>
            </a:r>
          </a:p>
          <a:p>
            <a:r>
              <a:rPr lang="zh-CN" altLang="en-US" sz="2400" b="1" dirty="0">
                <a:latin typeface="微软雅黑" panose="020B0503020204020204" pitchFamily="34" charset="-122"/>
                <a:ea typeface="微软雅黑" panose="020B0503020204020204" pitchFamily="34" charset="-122"/>
              </a:rPr>
              <a:t>国际合作</a:t>
            </a:r>
          </a:p>
          <a:p>
            <a:r>
              <a:rPr lang="zh-CN" altLang="en-US" sz="2400" b="1" dirty="0">
                <a:latin typeface="微软雅黑" panose="020B0503020204020204" pitchFamily="34" charset="-122"/>
                <a:ea typeface="微软雅黑" panose="020B0503020204020204" pitchFamily="34" charset="-122"/>
              </a:rPr>
              <a:t>科技发展</a:t>
            </a:r>
          </a:p>
        </p:txBody>
      </p:sp>
      <p:sp>
        <p:nvSpPr>
          <p:cNvPr id="40" name="文本框 39"/>
          <p:cNvSpPr txBox="1"/>
          <p:nvPr/>
        </p:nvSpPr>
        <p:spPr>
          <a:xfrm>
            <a:off x="8667750" y="2312035"/>
            <a:ext cx="2298700" cy="82994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资源短缺</a:t>
            </a:r>
          </a:p>
          <a:p>
            <a:r>
              <a:rPr lang="zh-CN" altLang="en-US" sz="2400" b="1" dirty="0">
                <a:latin typeface="微软雅黑" panose="020B0503020204020204" pitchFamily="34" charset="-122"/>
                <a:ea typeface="微软雅黑" panose="020B0503020204020204" pitchFamily="34" charset="-122"/>
              </a:rPr>
              <a:t>生态破坏</a:t>
            </a:r>
          </a:p>
        </p:txBody>
      </p:sp>
      <p:sp>
        <p:nvSpPr>
          <p:cNvPr id="41" name="文本框 40"/>
          <p:cNvSpPr txBox="1"/>
          <p:nvPr/>
        </p:nvSpPr>
        <p:spPr>
          <a:xfrm>
            <a:off x="8667750" y="3957955"/>
            <a:ext cx="2298700" cy="1938020"/>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意识</a:t>
            </a:r>
          </a:p>
          <a:p>
            <a:r>
              <a:rPr lang="zh-CN" altLang="en-US" sz="2400" b="1" dirty="0">
                <a:latin typeface="微软雅黑" panose="020B0503020204020204" pitchFamily="34" charset="-122"/>
                <a:ea typeface="微软雅黑" panose="020B0503020204020204" pitchFamily="34" charset="-122"/>
              </a:rPr>
              <a:t>收税</a:t>
            </a:r>
          </a:p>
          <a:p>
            <a:r>
              <a:rPr lang="zh-CN" altLang="en-US" sz="2400" b="1" dirty="0">
                <a:latin typeface="微软雅黑" panose="020B0503020204020204" pitchFamily="34" charset="-122"/>
                <a:ea typeface="微软雅黑" panose="020B0503020204020204" pitchFamily="34" charset="-122"/>
              </a:rPr>
              <a:t>投资科技</a:t>
            </a:r>
          </a:p>
          <a:p>
            <a:r>
              <a:rPr lang="zh-CN" altLang="en-US" sz="2400" b="1" dirty="0">
                <a:latin typeface="微软雅黑" panose="020B0503020204020204" pitchFamily="34" charset="-122"/>
                <a:ea typeface="微软雅黑" panose="020B0503020204020204" pitchFamily="34" charset="-122"/>
              </a:rPr>
              <a:t>法律政策</a:t>
            </a:r>
          </a:p>
          <a:p>
            <a:r>
              <a:rPr lang="zh-CN" altLang="en-US" sz="2400" b="1" dirty="0">
                <a:latin typeface="微软雅黑" panose="020B0503020204020204" pitchFamily="34" charset="-122"/>
                <a:ea typeface="微软雅黑" panose="020B0503020204020204" pitchFamily="34" charset="-122"/>
              </a:rPr>
              <a:t>建立保护区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blinds(horizontal)">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ppt_x"/>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ppt_x"/>
                                          </p:val>
                                        </p:tav>
                                        <p:tav tm="100000">
                                          <p:val>
                                            <p:strVal val="#ppt_x"/>
                                          </p:val>
                                        </p:tav>
                                      </p:tavLst>
                                    </p:anim>
                                    <p:anim calcmode="lin" valueType="num">
                                      <p:cBhvr additive="base">
                                        <p:cTn id="26" dur="500" fill="hold"/>
                                        <p:tgtEl>
                                          <p:spTgt spid="39"/>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0"/>
                                        </p:tgtEl>
                                        <p:attrNameLst>
                                          <p:attrName>style.visibility</p:attrName>
                                        </p:attrNameLst>
                                      </p:cBhvr>
                                      <p:to>
                                        <p:strVal val="visible"/>
                                      </p:to>
                                    </p:set>
                                    <p:anim calcmode="lin" valueType="num">
                                      <p:cBhvr additive="base">
                                        <p:cTn id="29" dur="500" fill="hold"/>
                                        <p:tgtEl>
                                          <p:spTgt spid="30"/>
                                        </p:tgtEl>
                                        <p:attrNameLst>
                                          <p:attrName>ppt_x</p:attrName>
                                        </p:attrNameLst>
                                      </p:cBhvr>
                                      <p:tavLst>
                                        <p:tav tm="0">
                                          <p:val>
                                            <p:strVal val="#ppt_x"/>
                                          </p:val>
                                        </p:tav>
                                        <p:tav tm="100000">
                                          <p:val>
                                            <p:strVal val="#ppt_x"/>
                                          </p:val>
                                        </p:tav>
                                      </p:tavLst>
                                    </p:anim>
                                    <p:anim calcmode="lin" valueType="num">
                                      <p:cBhvr additive="base">
                                        <p:cTn id="3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8" presetClass="entr" presetSubtype="16" fill="hold" nodeType="click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diamond(in)">
                                      <p:cBhvr>
                                        <p:cTn id="35" dur="500"/>
                                        <p:tgtEl>
                                          <p:spTgt spid="31"/>
                                        </p:tgtEl>
                                      </p:cBhvr>
                                    </p:animEffect>
                                  </p:childTnLst>
                                </p:cTn>
                              </p:par>
                              <p:par>
                                <p:cTn id="36" presetID="8" presetClass="entr" presetSubtype="16"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diamond(in)">
                                      <p:cBhvr>
                                        <p:cTn id="3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媒体广告类话题</a:t>
            </a:r>
          </a:p>
        </p:txBody>
      </p:sp>
      <p:sp>
        <p:nvSpPr>
          <p:cNvPr id="2" name="文本框 1"/>
          <p:cNvSpPr txBox="1"/>
          <p:nvPr/>
        </p:nvSpPr>
        <p:spPr>
          <a:xfrm>
            <a:off x="1461520" y="2296326"/>
            <a:ext cx="9841064" cy="2676525"/>
          </a:xfrm>
          <a:prstGeom prst="rect">
            <a:avLst/>
          </a:prstGeom>
          <a:noFill/>
        </p:spPr>
        <p:txBody>
          <a:bodyPr wrap="square" rtlCol="0">
            <a:spAutoFit/>
          </a:bodyPr>
          <a:lstStyle/>
          <a:p>
            <a:pPr marL="457200" indent="-457200">
              <a:lnSpc>
                <a:spcPct val="150000"/>
              </a:lnSpc>
              <a:buFont typeface="Arial" panose="020B0604020202090204" pitchFamily="34" charset="0"/>
              <a:buChar char="•"/>
            </a:pPr>
            <a:r>
              <a:rPr lang="en-US" altLang="zh-CN" sz="2400" noProof="0" dirty="0">
                <a:latin typeface="微软雅黑" panose="020B0503020204020204" charset="-122"/>
                <a:ea typeface="微软雅黑" panose="020B0503020204020204" charset="-122"/>
                <a:cs typeface="Times New Roman" panose="02020503050405090304" charset="0"/>
                <a:sym typeface="+mn-ea"/>
              </a:rPr>
              <a:t>non-profitable advertisements/public service announcement</a:t>
            </a:r>
          </a:p>
          <a:p>
            <a:pPr indent="0">
              <a:lnSpc>
                <a:spcPct val="150000"/>
              </a:lnSpc>
              <a:buFont typeface="Arial" panose="020B0604020202090204" pitchFamily="34" charset="0"/>
              <a:buNone/>
            </a:pPr>
            <a:r>
              <a:rPr lang="en-US" altLang="zh-CN" sz="2400" noProof="0" dirty="0">
                <a:latin typeface="微软雅黑" panose="020B0503020204020204" charset="-122"/>
                <a:ea typeface="微软雅黑" panose="020B0503020204020204" charset="-122"/>
                <a:cs typeface="Times New Roman" panose="02020503050405090304" charset="0"/>
                <a:sym typeface="+mn-ea"/>
              </a:rPr>
              <a:t>    (</a:t>
            </a:r>
            <a:r>
              <a:rPr lang="zh-CN" altLang="en-US" sz="2400" noProof="0" dirty="0">
                <a:latin typeface="微软雅黑" panose="020B0503020204020204" charset="-122"/>
                <a:ea typeface="微软雅黑" panose="020B0503020204020204" charset="-122"/>
                <a:cs typeface="Times New Roman" panose="02020503050405090304" charset="0"/>
                <a:sym typeface="+mn-ea"/>
              </a:rPr>
              <a:t>公益广告</a:t>
            </a:r>
            <a:r>
              <a:rPr lang="en-US" altLang="zh-CN" sz="2400" noProof="0" dirty="0">
                <a:latin typeface="微软雅黑" panose="020B0503020204020204" charset="-122"/>
                <a:ea typeface="微软雅黑" panose="020B0503020204020204" charset="-122"/>
                <a:cs typeface="Times New Roman" panose="02020503050405090304" charset="0"/>
                <a:sym typeface="+mn-ea"/>
              </a:rPr>
              <a:t>)</a:t>
            </a:r>
          </a:p>
          <a:p>
            <a:pPr marL="457200" indent="-457200">
              <a:lnSpc>
                <a:spcPct val="150000"/>
              </a:lnSpc>
              <a:buFont typeface="Arial" panose="020B0604020202090204" pitchFamily="34" charset="0"/>
              <a:buChar char="•"/>
            </a:pPr>
            <a:r>
              <a:rPr lang="en-US" altLang="zh-CN" sz="2400" noProof="0" dirty="0">
                <a:latin typeface="微软雅黑" panose="020B0503020204020204" charset="-122"/>
                <a:ea typeface="微软雅黑" panose="020B0503020204020204" charset="-122"/>
                <a:cs typeface="Times New Roman" panose="02020503050405090304" charset="0"/>
                <a:sym typeface="+mn-ea"/>
              </a:rPr>
              <a:t>raise public awareness of major issues in the world</a:t>
            </a:r>
          </a:p>
          <a:p>
            <a:pPr marL="457200" indent="-457200">
              <a:lnSpc>
                <a:spcPct val="150000"/>
              </a:lnSpc>
              <a:buFont typeface="Arial" panose="020B0604020202090204" pitchFamily="34" charset="0"/>
              <a:buChar char="•"/>
            </a:pPr>
            <a:r>
              <a:rPr lang="en-US" altLang="zh-CN" sz="2400" noProof="0" dirty="0">
                <a:latin typeface="微软雅黑" panose="020B0503020204020204" charset="-122"/>
                <a:ea typeface="微软雅黑" panose="020B0503020204020204" charset="-122"/>
                <a:cs typeface="Times New Roman" panose="02020503050405090304" charset="0"/>
                <a:sym typeface="+mn-ea"/>
              </a:rPr>
              <a:t>promote the equity and general wellbeing of our society</a:t>
            </a:r>
            <a:endParaRPr lang="zh-CN" altLang="en-US" sz="2400" noProof="0" dirty="0">
              <a:latin typeface="微软雅黑" panose="020B0503020204020204" charset="-122"/>
              <a:ea typeface="微软雅黑" panose="020B050302020402020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charset="-122"/>
              <a:ea typeface="微软雅黑" panose="020B050302020402020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92798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charset="-122"/>
                <a:ea typeface="微软雅黑" panose="020B0503020204020204" charset="-122"/>
                <a:cs typeface="+mn-ea"/>
                <a:sym typeface="Arial" panose="020B0604020202090204" pitchFamily="34" charset="0"/>
              </a:rPr>
              <a:t>广告作用</a:t>
            </a:r>
          </a:p>
        </p:txBody>
      </p:sp>
      <p:pic>
        <p:nvPicPr>
          <p:cNvPr id="5" name="图片 4" descr="549b230bc45059a20849a9acd01b698a"/>
          <p:cNvPicPr>
            <a:picLocks noChangeAspect="1"/>
          </p:cNvPicPr>
          <p:nvPr/>
        </p:nvPicPr>
        <p:blipFill>
          <a:blip r:embed="rId4"/>
          <a:stretch>
            <a:fillRect/>
          </a:stretch>
        </p:blipFill>
        <p:spPr>
          <a:xfrm>
            <a:off x="1325880" y="1184275"/>
            <a:ext cx="9976485" cy="53079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dissolve">
                                      <p:cBhvr>
                                        <p:cTn id="17" dur="500"/>
                                        <p:tgtEl>
                                          <p:spTgt spid="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dissolv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dissolve">
                                      <p:cBhvr>
                                        <p:cTn id="27" dur="500"/>
                                        <p:tgtEl>
                                          <p:spTgt spid="2">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
                                            <p:txEl>
                                              <p:pRg st="3" end="3"/>
                                            </p:txEl>
                                          </p:spTgt>
                                        </p:tgtEl>
                                        <p:attrNameLst>
                                          <p:attrName>style.visibility</p:attrName>
                                        </p:attrNameLst>
                                      </p:cBhvr>
                                      <p:to>
                                        <p:strVal val="visible"/>
                                      </p:to>
                                    </p:set>
                                    <p:animEffect transition="in" filter="dissolve">
                                      <p:cBhvr>
                                        <p:cTn id="3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7055080"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534276" y="2143885"/>
            <a:ext cx="10319058" cy="3046095"/>
          </a:xfrm>
          <a:prstGeom prst="rect">
            <a:avLst/>
          </a:prstGeom>
          <a:noFill/>
        </p:spPr>
        <p:txBody>
          <a:bodyPr wrap="square" rtlCol="0">
            <a:spAutoFit/>
          </a:bodyPr>
          <a:lstStyle/>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hardly provide full disclosure of product characteristics</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zh-CN" altLang="en-US" sz="240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make exaggerated claims about products</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exploit consumers’</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lack of experience and knowledge</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manipulate them to purchase what they do not really need</a:t>
            </a:r>
          </a:p>
          <a:p>
            <a:pPr marL="457200" indent="-457200">
              <a:lnSpc>
                <a:spcPct val="100000"/>
              </a:lnSpc>
              <a:buFont typeface="Arial" panose="020B0604020202090204" pitchFamily="34" charset="0"/>
              <a:buChar char="•"/>
            </a:pP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p:txBody>
      </p:sp>
      <p:sp>
        <p:nvSpPr>
          <p:cNvPr id="42" name="文本框 41"/>
          <p:cNvSpPr txBox="1"/>
          <p:nvPr>
            <p:custDataLst>
              <p:tags r:id="rId1"/>
            </p:custDataLst>
          </p:nvPr>
        </p:nvSpPr>
        <p:spPr>
          <a:xfrm>
            <a:off x="1611630" y="1184275"/>
            <a:ext cx="2834943"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广告问题</a:t>
            </a:r>
          </a:p>
        </p:txBody>
      </p:sp>
      <p:pic>
        <p:nvPicPr>
          <p:cNvPr id="3" name="图片 2"/>
          <p:cNvPicPr>
            <a:picLocks noChangeAspect="1"/>
          </p:cNvPicPr>
          <p:nvPr/>
        </p:nvPicPr>
        <p:blipFill>
          <a:blip r:embed="rId4"/>
          <a:stretch>
            <a:fillRect/>
          </a:stretch>
        </p:blipFill>
        <p:spPr>
          <a:xfrm>
            <a:off x="639445" y="1873250"/>
            <a:ext cx="6343650" cy="4762500"/>
          </a:xfrm>
          <a:prstGeom prst="rect">
            <a:avLst/>
          </a:prstGeom>
        </p:spPr>
      </p:pic>
      <p:pic>
        <p:nvPicPr>
          <p:cNvPr id="5" name="图片 4"/>
          <p:cNvPicPr>
            <a:picLocks noChangeAspect="1"/>
          </p:cNvPicPr>
          <p:nvPr/>
        </p:nvPicPr>
        <p:blipFill>
          <a:blip r:embed="rId5"/>
          <a:srcRect l="23718" r="2611"/>
          <a:stretch>
            <a:fillRect/>
          </a:stretch>
        </p:blipFill>
        <p:spPr>
          <a:xfrm>
            <a:off x="6983095" y="1873250"/>
            <a:ext cx="5208905" cy="47142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xit" presetSubtype="4" fill="hold" nodeType="clickEffect">
                                  <p:stCondLst>
                                    <p:cond delay="0"/>
                                  </p:stCondLst>
                                  <p:childTnLst>
                                    <p:animEffect transition="out" filter="wipe(down)">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par>
                                <p:cTn id="20" presetID="22" presetClass="exit" presetSubtype="4" fill="hold" nodeType="withEffect">
                                  <p:stCondLst>
                                    <p:cond delay="0"/>
                                  </p:stCondLst>
                                  <p:childTnLst>
                                    <p:animEffect transition="out" filter="wipe(down)">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
                                            <p:txEl>
                                              <p:pRg st="0" end="0"/>
                                            </p:txEl>
                                          </p:spTgt>
                                        </p:tgtEl>
                                        <p:attrNameLst>
                                          <p:attrName>style.visibility</p:attrName>
                                        </p:attrNameLst>
                                      </p:cBhvr>
                                      <p:to>
                                        <p:strVal val="visible"/>
                                      </p:to>
                                    </p:set>
                                    <p:animEffect transition="in" filter="dissolve">
                                      <p:cBhvr>
                                        <p:cTn id="27" dur="500"/>
                                        <p:tgtEl>
                                          <p:spTgt spid="2">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dissolve">
                                      <p:cBhvr>
                                        <p:cTn id="32" dur="500"/>
                                        <p:tgtEl>
                                          <p:spTgt spid="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Effect transition="in" filter="dissolve">
                                      <p:cBhvr>
                                        <p:cTn id="37" dur="500"/>
                                        <p:tgtEl>
                                          <p:spTgt spid="2">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6" end="6"/>
                                            </p:txEl>
                                          </p:spTgt>
                                        </p:tgtEl>
                                        <p:attrNameLst>
                                          <p:attrName>style.visibility</p:attrName>
                                        </p:attrNameLst>
                                      </p:cBhvr>
                                      <p:to>
                                        <p:strVal val="visible"/>
                                      </p:to>
                                    </p:set>
                                    <p:animEffect transition="in" filter="dissolve">
                                      <p:cBhvr>
                                        <p:cTn id="42"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7067976"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2" name="文本框 1"/>
          <p:cNvSpPr txBox="1"/>
          <p:nvPr/>
        </p:nvSpPr>
        <p:spPr>
          <a:xfrm>
            <a:off x="1120878" y="1763395"/>
            <a:ext cx="10952590" cy="3784600"/>
          </a:xfrm>
          <a:prstGeom prst="rect">
            <a:avLst/>
          </a:prstGeom>
          <a:noFill/>
        </p:spPr>
        <p:txBody>
          <a:bodyPr wrap="square" rtlCol="0">
            <a:spAutoFit/>
          </a:bodyPr>
          <a:lstStyle/>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children are too </a:t>
            </a:r>
            <a:r>
              <a:rPr lang="en-US" altLang="zh-CN" sz="2400" noProof="0" dirty="0">
                <a:latin typeface="微软雅黑" panose="020B0503020204020204" charset="-122"/>
                <a:ea typeface="微软雅黑" panose="020B0503020204020204" charset="-122"/>
                <a:cs typeface="Times New Roman" panose="02020503050405090304" charset="0"/>
                <a:sym typeface="+mn-ea"/>
              </a:rPr>
              <a:t>gullible</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to distinguish between right and wrong  </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unhealthy snacks, food and drinks give rise to a staggering increase in obesity rates </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overwhelmed by eye-catching pictures-&gt; ask their parents for desired products regardless of price and function-&gt; bandwagon effect -&gt; detrimental to psychological health.</a:t>
            </a:r>
            <a:endPar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endPar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endParaRPr>
          </a:p>
          <a:p>
            <a:pPr marL="457200" indent="-457200">
              <a:lnSpc>
                <a:spcPct val="100000"/>
              </a:lnSpc>
              <a:buFont typeface="Arial" panose="020B0604020202090204" pitchFamily="34" charset="0"/>
              <a:buChar char="•"/>
            </a:pP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consumerism(</a:t>
            </a:r>
            <a:r>
              <a:rPr lang="zh-CN" altLang="en-US" sz="2400" noProof="0" dirty="0">
                <a:latin typeface="微软雅黑" panose="020B0503020204020204" charset="-122"/>
                <a:ea typeface="微软雅黑" panose="020B0503020204020204" charset="-122"/>
                <a:cs typeface="Times New Roman" panose="02020503050405090304" charset="0"/>
                <a:sym typeface="+mn-ea"/>
              </a:rPr>
              <a:t>消费主义</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materialism(</a:t>
            </a:r>
            <a:r>
              <a:rPr lang="zh-CN" altLang="en-US" sz="2400" noProof="0" dirty="0">
                <a:latin typeface="微软雅黑" panose="020B0503020204020204" charset="-122"/>
                <a:ea typeface="微软雅黑" panose="020B0503020204020204" charset="-122"/>
                <a:cs typeface="Times New Roman" panose="02020503050405090304" charset="0"/>
                <a:sym typeface="+mn-ea"/>
              </a:rPr>
              <a:t>物质主义</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zh-CN" altLang="en-US" sz="2400" noProof="0" dirty="0">
                <a:latin typeface="微软雅黑" panose="020B0503020204020204" pitchFamily="34" charset="-122"/>
                <a:ea typeface="微软雅黑" panose="020B0503020204020204" pitchFamily="34" charset="-122"/>
                <a:cs typeface="Times New Roman" panose="02020503050405090304" charset="0"/>
                <a:sym typeface="+mn-ea"/>
              </a:rPr>
              <a:t> </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vanity(</a:t>
            </a:r>
            <a:r>
              <a:rPr lang="zh-CN" altLang="en-US" sz="2400" noProof="0" dirty="0">
                <a:latin typeface="微软雅黑" panose="020B0503020204020204" charset="-122"/>
                <a:ea typeface="微软雅黑" panose="020B0503020204020204" charset="-122"/>
                <a:cs typeface="Times New Roman" panose="02020503050405090304" charset="0"/>
                <a:sym typeface="+mn-ea"/>
              </a:rPr>
              <a:t>虚荣</a:t>
            </a:r>
            <a:r>
              <a:rPr lang="en-US" altLang="zh-CN" sz="2400" noProof="0" dirty="0">
                <a:latin typeface="微软雅黑" panose="020B0503020204020204" pitchFamily="34" charset="-122"/>
                <a:ea typeface="微软雅黑" panose="020B0503020204020204" pitchFamily="34" charset="-122"/>
                <a:cs typeface="Times New Roman" panose="02020503050405090304" charset="0"/>
                <a:sym typeface="+mn-ea"/>
              </a:rPr>
              <a:t>)</a:t>
            </a:r>
          </a:p>
        </p:txBody>
      </p:sp>
      <p:sp>
        <p:nvSpPr>
          <p:cNvPr id="42" name="文本框 41"/>
          <p:cNvSpPr txBox="1"/>
          <p:nvPr>
            <p:custDataLst>
              <p:tags r:id="rId1"/>
            </p:custDataLst>
          </p:nvPr>
        </p:nvSpPr>
        <p:spPr>
          <a:xfrm>
            <a:off x="1611630" y="1184275"/>
            <a:ext cx="2840125" cy="452120"/>
          </a:xfrm>
          <a:prstGeom prst="rect">
            <a:avLst/>
          </a:prstGeom>
          <a:noFill/>
        </p:spPr>
        <p:txBody>
          <a:bodyPr wrap="square" rtlCol="0">
            <a:noAutofit/>
          </a:bodyPr>
          <a:lstStyle/>
          <a:p>
            <a:r>
              <a:rPr lang="zh-CN" altLang="en-US"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rPr>
              <a:t>儿童广告问题</a:t>
            </a:r>
            <a:endParaRPr lang="en-US" altLang="zh-CN" sz="3200" b="1" dirty="0">
              <a:solidFill>
                <a:schemeClr val="accent4">
                  <a:lumMod val="75000"/>
                </a:schemeClr>
              </a:solidFill>
              <a:latin typeface="微软雅黑" panose="020B0503020204020204" pitchFamily="34" charset="-122"/>
              <a:ea typeface="微软雅黑" panose="020B0503020204020204" pitchFamily="34" charset="-122"/>
              <a:cs typeface="+mn-ea"/>
              <a:sym typeface="Arial" panose="020B0604020202090204" pitchFamily="34" charset="0"/>
            </a:endParaRPr>
          </a:p>
        </p:txBody>
      </p:sp>
      <p:pic>
        <p:nvPicPr>
          <p:cNvPr id="3" name="图片 2"/>
          <p:cNvPicPr>
            <a:picLocks noChangeAspect="1"/>
          </p:cNvPicPr>
          <p:nvPr/>
        </p:nvPicPr>
        <p:blipFill>
          <a:blip r:embed="rId4"/>
          <a:stretch>
            <a:fillRect/>
          </a:stretch>
        </p:blipFill>
        <p:spPr>
          <a:xfrm>
            <a:off x="1738630" y="1319530"/>
            <a:ext cx="8900795" cy="4672965"/>
          </a:xfrm>
          <a:prstGeom prst="rect">
            <a:avLst/>
          </a:prstGeom>
        </p:spPr>
      </p:pic>
      <p:pic>
        <p:nvPicPr>
          <p:cNvPr id="5" name="图片 4"/>
          <p:cNvPicPr>
            <a:picLocks noChangeAspect="1"/>
          </p:cNvPicPr>
          <p:nvPr/>
        </p:nvPicPr>
        <p:blipFill>
          <a:blip r:embed="rId5"/>
          <a:stretch>
            <a:fillRect/>
          </a:stretch>
        </p:blipFill>
        <p:spPr>
          <a:xfrm>
            <a:off x="1611630" y="1636395"/>
            <a:ext cx="8736965" cy="40887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xit" presetSubtype="4" fill="hold" nodeType="clickEffect">
                                  <p:stCondLst>
                                    <p:cond delay="0"/>
                                  </p:stCondLst>
                                  <p:childTnLst>
                                    <p:animEffect transition="out" filter="wipe(down)">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par>
                                <p:cTn id="18" presetID="22" presetClass="exit" presetSubtype="4" fill="hold" nodeType="withEffect">
                                  <p:stCondLst>
                                    <p:cond delay="0"/>
                                  </p:stCondLst>
                                  <p:childTnLst>
                                    <p:animEffect transition="out" filter="wipe(down)">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2">
                                            <p:txEl>
                                              <p:pRg st="0" end="0"/>
                                            </p:txEl>
                                          </p:spTgt>
                                        </p:tgtEl>
                                        <p:attrNameLst>
                                          <p:attrName>style.visibility</p:attrName>
                                        </p:attrNameLst>
                                      </p:cBhvr>
                                      <p:to>
                                        <p:strVal val="visible"/>
                                      </p:to>
                                    </p:set>
                                    <p:animEffect transition="in" filter="dissolve">
                                      <p:cBhvr>
                                        <p:cTn id="25" dur="500"/>
                                        <p:tgtEl>
                                          <p:spTgt spid="2">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2">
                                            <p:txEl>
                                              <p:pRg st="2" end="2"/>
                                            </p:txEl>
                                          </p:spTgt>
                                        </p:tgtEl>
                                        <p:attrNameLst>
                                          <p:attrName>style.visibility</p:attrName>
                                        </p:attrNameLst>
                                      </p:cBhvr>
                                      <p:to>
                                        <p:strVal val="visible"/>
                                      </p:to>
                                    </p:set>
                                    <p:animEffect transition="in" filter="dissolve">
                                      <p:cBhvr>
                                        <p:cTn id="30" dur="500"/>
                                        <p:tgtEl>
                                          <p:spTgt spid="2">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dissolve">
                                      <p:cBhvr>
                                        <p:cTn id="35" dur="500"/>
                                        <p:tgtEl>
                                          <p:spTgt spid="2">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2">
                                            <p:txEl>
                                              <p:pRg st="6" end="6"/>
                                            </p:txEl>
                                          </p:spTgt>
                                        </p:tgtEl>
                                        <p:attrNameLst>
                                          <p:attrName>style.visibility</p:attrName>
                                        </p:attrNameLst>
                                      </p:cBhvr>
                                      <p:to>
                                        <p:strVal val="visible"/>
                                      </p:to>
                                    </p:set>
                                    <p:animEffect transition="in" filter="dissolve">
                                      <p:cBhvr>
                                        <p:cTn id="40"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1"/>
          <p:cNvSpPr txBox="1"/>
          <p:nvPr/>
        </p:nvSpPr>
        <p:spPr>
          <a:xfrm>
            <a:off x="1177290" y="1318260"/>
            <a:ext cx="10252710" cy="1198880"/>
          </a:xfrm>
          <a:prstGeom prst="rect">
            <a:avLst/>
          </a:prstGeom>
          <a:noFill/>
          <a:ln w="38100" cap="flat" cmpd="sng">
            <a:solidFill>
              <a:schemeClr val="accent1"/>
            </a:solidFill>
            <a:prstDash val="solid"/>
            <a:miter/>
            <a:headEnd type="none" w="med" len="med"/>
            <a:tailEnd type="none" w="med" len="med"/>
          </a:ln>
        </p:spPr>
        <p:txBody>
          <a:bodyPr wrap="square">
            <a:spAutoFit/>
          </a:bodyPr>
          <a:lstStyle/>
          <a:p>
            <a:r>
              <a:rPr lang="en-US" altLang="zh-CN" sz="2400" dirty="0">
                <a:latin typeface="微软雅黑" panose="020B0503020204020204" pitchFamily="34" charset="-122"/>
                <a:ea typeface="微软雅黑" panose="020B0503020204020204" pitchFamily="34" charset="-122"/>
                <a:cs typeface="Times New Roman" panose="02020503050405090304" charset="0"/>
              </a:rPr>
              <a:t>Nowadays a large amount of advertising aiming at children should be banned because of the negative effects. </a:t>
            </a:r>
            <a:r>
              <a:rPr lang="en-US" altLang="zh-CN" sz="2400" dirty="0">
                <a:latin typeface="微软雅黑" panose="020B0503020204020204" pitchFamily="34" charset="-122"/>
                <a:ea typeface="微软雅黑" panose="020B0503020204020204" pitchFamily="34" charset="-122"/>
                <a:cs typeface="Times New Roman" panose="02020503050405090304" charset="0"/>
                <a:sym typeface="+mn-ea"/>
              </a:rPr>
              <a:t>To what extent do you agree or disagree?</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r>
              <a:rPr lang="en-US" altLang="zh-CN" sz="2400" dirty="0">
                <a:latin typeface="微软雅黑" panose="020B0503020204020204" pitchFamily="34" charset="-122"/>
                <a:ea typeface="微软雅黑" panose="020B0503020204020204" pitchFamily="34" charset="-122"/>
                <a:cs typeface="Times New Roman" panose="02020503050405090304" charset="0"/>
              </a:rPr>
              <a:t>20110915, 20071117</a:t>
            </a:r>
            <a:r>
              <a:rPr lang="zh-CN" altLang="en-US" sz="2400" dirty="0">
                <a:latin typeface="微软雅黑" panose="020B0503020204020204" pitchFamily="34" charset="-122"/>
                <a:ea typeface="微软雅黑" panose="020B0503020204020204" pitchFamily="34" charset="-122"/>
                <a:cs typeface="Times New Roman" panose="02020503050405090304" charset="0"/>
              </a:rPr>
              <a:t>）</a:t>
            </a:r>
          </a:p>
        </p:txBody>
      </p:sp>
      <p:graphicFrame>
        <p:nvGraphicFramePr>
          <p:cNvPr id="2" name="内容占位符 1"/>
          <p:cNvGraphicFramePr>
            <a:graphicFrameLocks noGrp="1"/>
          </p:cNvGraphicFramePr>
          <p:nvPr>
            <p:ph idx="1"/>
          </p:nvPr>
        </p:nvGraphicFramePr>
        <p:xfrm>
          <a:off x="1983954" y="2633058"/>
          <a:ext cx="8229600" cy="4223402"/>
        </p:xfrm>
        <a:graphic>
          <a:graphicData uri="http://schemas.openxmlformats.org/drawingml/2006/table">
            <a:tbl>
              <a:tblPr firstRow="1" bandRow="1">
                <a:tableStyleId>{F5AB1C69-6EDB-4FF4-983F-18BD219EF322}</a:tableStyleId>
              </a:tblPr>
              <a:tblGrid>
                <a:gridCol w="2743200"/>
                <a:gridCol w="2743200"/>
                <a:gridCol w="2743200"/>
              </a:tblGrid>
              <a:tr h="841167">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r h="1023602">
                <a:tc>
                  <a:txBody>
                    <a:bodyPr/>
                    <a:lstStyle/>
                    <a:p>
                      <a:endParaRPr lang="zh-CN" altLang="en-US" dirty="0"/>
                    </a:p>
                  </a:txBody>
                  <a:tcPr/>
                </a:tc>
                <a:tc>
                  <a:txBody>
                    <a:bodyPr/>
                    <a:lstStyle/>
                    <a:p>
                      <a:endParaRPr lang="zh-CN" altLang="en-US" dirty="0"/>
                    </a:p>
                  </a:txBody>
                  <a:tcPr/>
                </a:tc>
                <a:tc rowSpan="2">
                  <a:txBody>
                    <a:bodyPr/>
                    <a:lstStyle/>
                    <a:p>
                      <a:endParaRPr lang="zh-CN" altLang="en-US" dirty="0"/>
                    </a:p>
                  </a:txBody>
                  <a:tcPr/>
                </a:tc>
              </a:tr>
              <a:tr h="2358633">
                <a:tc>
                  <a:txBody>
                    <a:bodyPr/>
                    <a:lstStyle/>
                    <a:p>
                      <a:endParaRPr lang="zh-CN" altLang="en-US" dirty="0"/>
                    </a:p>
                  </a:txBody>
                  <a:tcPr/>
                </a:tc>
                <a:tc>
                  <a:txBody>
                    <a:bodyPr/>
                    <a:lstStyle/>
                    <a:p>
                      <a:endParaRPr lang="zh-CN" altLang="en-US" dirty="0"/>
                    </a:p>
                  </a:txBody>
                  <a:tcPr/>
                </a:tc>
                <a:tc vMerge="1">
                  <a:txBody>
                    <a:bodyPr/>
                    <a:lstStyle/>
                    <a:p>
                      <a:endParaRPr lang="zh-CN"/>
                    </a:p>
                  </a:txBody>
                  <a:tcPr/>
                </a:tc>
              </a:tr>
            </a:tbl>
          </a:graphicData>
        </a:graphic>
      </p:graphicFrame>
      <p:sp>
        <p:nvSpPr>
          <p:cNvPr id="5" name="文本框 4"/>
          <p:cNvSpPr txBox="1"/>
          <p:nvPr/>
        </p:nvSpPr>
        <p:spPr>
          <a:xfrm>
            <a:off x="2517861" y="2633395"/>
            <a:ext cx="2376264" cy="830997"/>
          </a:xfrm>
          <a:prstGeom prst="rect">
            <a:avLst/>
          </a:prstGeom>
          <a:noFill/>
        </p:spPr>
        <p:txBody>
          <a:bodyPr wrap="square" rtlCol="0">
            <a:spAutoFit/>
          </a:bodyPr>
          <a:lstStyle/>
          <a:p>
            <a:r>
              <a:rPr kumimoji="1" lang="zh-CN" altLang="en-US" sz="2400" b="1" dirty="0">
                <a:latin typeface="微软雅黑" panose="020B0503020204020204" pitchFamily="34" charset="-122"/>
                <a:ea typeface="微软雅黑" panose="020B0503020204020204" pitchFamily="34" charset="-122"/>
              </a:rPr>
              <a:t>  同意</a:t>
            </a:r>
            <a:r>
              <a:rPr kumimoji="1" lang="en-US" altLang="zh-CN" sz="2400" b="1" dirty="0">
                <a:latin typeface="微软雅黑" panose="020B0503020204020204" pitchFamily="34" charset="-122"/>
                <a:ea typeface="微软雅黑" panose="020B0503020204020204" pitchFamily="34" charset="-122"/>
              </a:rPr>
              <a:t>ban</a:t>
            </a:r>
          </a:p>
          <a:p>
            <a:r>
              <a:rPr kumimoji="1" lang="zh-CN" altLang="en-US" sz="2400" b="1" dirty="0">
                <a:solidFill>
                  <a:srgbClr val="FF0000"/>
                </a:solidFill>
                <a:latin typeface="微软雅黑" panose="020B0503020204020204" pitchFamily="34" charset="-122"/>
                <a:ea typeface="微软雅黑" panose="020B0503020204020204" pitchFamily="34" charset="-122"/>
              </a:rPr>
              <a:t>限制和规范</a:t>
            </a:r>
          </a:p>
        </p:txBody>
      </p:sp>
      <p:sp>
        <p:nvSpPr>
          <p:cNvPr id="6" name="文本框 5"/>
          <p:cNvSpPr txBox="1"/>
          <p:nvPr/>
        </p:nvSpPr>
        <p:spPr>
          <a:xfrm>
            <a:off x="5119790" y="2754491"/>
            <a:ext cx="2376264" cy="461665"/>
          </a:xfrm>
          <a:prstGeom prst="rect">
            <a:avLst/>
          </a:prstGeom>
          <a:noFill/>
        </p:spPr>
        <p:txBody>
          <a:bodyPr wrap="square" rtlCol="0">
            <a:spAutoFit/>
          </a:bodyPr>
          <a:lstStyle/>
          <a:p>
            <a:r>
              <a:rPr kumimoji="1" lang="zh-CN" altLang="en-US" sz="2400" b="1" dirty="0">
                <a:latin typeface="微软雅黑" panose="020B0503020204020204" pitchFamily="34" charset="-122"/>
                <a:ea typeface="微软雅黑" panose="020B0503020204020204" pitchFamily="34" charset="-122"/>
              </a:rPr>
              <a:t>不同意</a:t>
            </a:r>
            <a:r>
              <a:rPr kumimoji="1" lang="en-US" altLang="zh-CN" sz="2400" b="1" dirty="0">
                <a:latin typeface="微软雅黑" panose="020B0503020204020204" pitchFamily="34" charset="-122"/>
                <a:ea typeface="微软雅黑" panose="020B0503020204020204" pitchFamily="34" charset="-122"/>
              </a:rPr>
              <a:t>ban</a:t>
            </a:r>
            <a:endParaRPr kumimoji="1" lang="zh-CN" altLang="en-US" sz="24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7975984" y="2749675"/>
            <a:ext cx="2376264" cy="461665"/>
          </a:xfrm>
          <a:prstGeom prst="rect">
            <a:avLst/>
          </a:prstGeom>
          <a:noFill/>
        </p:spPr>
        <p:txBody>
          <a:bodyPr wrap="square" rtlCol="0">
            <a:spAutoFit/>
          </a:bodyPr>
          <a:lstStyle/>
          <a:p>
            <a:r>
              <a:rPr kumimoji="1" lang="en-US" altLang="zh-CN" sz="2400" b="1" dirty="0">
                <a:latin typeface="微软雅黑" panose="020B0503020204020204" pitchFamily="34" charset="-122"/>
                <a:ea typeface="微软雅黑" panose="020B0503020204020204" pitchFamily="34" charset="-122"/>
              </a:rPr>
              <a:t>ban/</a:t>
            </a:r>
            <a:r>
              <a:rPr kumimoji="1" lang="zh-CN" altLang="en-US" sz="2400" b="1" dirty="0">
                <a:latin typeface="微软雅黑" panose="020B0503020204020204" pitchFamily="34" charset="-122"/>
                <a:ea typeface="微软雅黑" panose="020B0503020204020204" pitchFamily="34" charset="-122"/>
              </a:rPr>
              <a:t>不</a:t>
            </a:r>
            <a:r>
              <a:rPr kumimoji="1" lang="en-US" altLang="zh-CN" sz="2400" b="1" dirty="0">
                <a:latin typeface="微软雅黑" panose="020B0503020204020204" pitchFamily="34" charset="-122"/>
                <a:ea typeface="微软雅黑" panose="020B0503020204020204" pitchFamily="34" charset="-122"/>
              </a:rPr>
              <a:t>ban</a:t>
            </a:r>
            <a:endParaRPr kumimoji="1" lang="zh-CN" altLang="en-US" sz="2400" b="1" dirty="0">
              <a:solidFill>
                <a:srgbClr val="FF0000"/>
              </a:solidFill>
              <a:latin typeface="微软雅黑" panose="020B0503020204020204" pitchFamily="34" charset="-122"/>
              <a:ea typeface="微软雅黑" panose="020B0503020204020204" pitchFamily="34" charset="-122"/>
            </a:endParaRPr>
          </a:p>
        </p:txBody>
      </p:sp>
      <p:sp>
        <p:nvSpPr>
          <p:cNvPr id="9" name="矩形 8"/>
          <p:cNvSpPr/>
          <p:nvPr/>
        </p:nvSpPr>
        <p:spPr>
          <a:xfrm>
            <a:off x="2286853" y="3554010"/>
            <a:ext cx="2253326" cy="369332"/>
          </a:xfrm>
          <a:prstGeom prst="rect">
            <a:avLst/>
          </a:prstGeom>
        </p:spPr>
        <p:txBody>
          <a:bodyPr wrap="square">
            <a:spAutoFit/>
          </a:bodyPr>
          <a:lstStyle/>
          <a:p>
            <a:pPr algn="ct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commercials</a:t>
            </a:r>
          </a:p>
        </p:txBody>
      </p:sp>
      <p:sp>
        <p:nvSpPr>
          <p:cNvPr id="10" name="矩形 9"/>
          <p:cNvSpPr/>
          <p:nvPr/>
        </p:nvSpPr>
        <p:spPr>
          <a:xfrm>
            <a:off x="5060744" y="3541976"/>
            <a:ext cx="2207562" cy="646331"/>
          </a:xfrm>
          <a:prstGeom prst="rect">
            <a:avLst/>
          </a:prstGeom>
        </p:spPr>
        <p:txBody>
          <a:bodyPr wrap="square">
            <a:spAutoFit/>
          </a:bodyPr>
          <a:lstStyle/>
          <a:p>
            <a:pPr algn="ct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non-profitable ads</a:t>
            </a:r>
          </a:p>
        </p:txBody>
      </p:sp>
      <p:sp>
        <p:nvSpPr>
          <p:cNvPr id="15" name="文本框 14"/>
          <p:cNvSpPr txBox="1"/>
          <p:nvPr/>
        </p:nvSpPr>
        <p:spPr>
          <a:xfrm>
            <a:off x="2153352" y="4962213"/>
            <a:ext cx="2566286" cy="400110"/>
          </a:xfrm>
          <a:prstGeom prst="rect">
            <a:avLst/>
          </a:prstGeom>
          <a:noFill/>
        </p:spPr>
        <p:txBody>
          <a:bodyPr wrap="square" rtlCol="0">
            <a:spAutoFit/>
          </a:bodyPr>
          <a:lstStyle/>
          <a:p>
            <a:r>
              <a:rPr kumimoji="1" lang="en-US" altLang="zh-CN" sz="2000" dirty="0">
                <a:latin typeface="微软雅黑" panose="020B0503020204020204" pitchFamily="34" charset="-122"/>
                <a:ea typeface="微软雅黑" panose="020B0503020204020204" pitchFamily="34" charset="-122"/>
                <a:cs typeface="微软雅黑" panose="020B0503020204020204" charset="-122"/>
              </a:rPr>
              <a:t>1. Direction</a:t>
            </a:r>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心理</a:t>
            </a:r>
          </a:p>
        </p:txBody>
      </p:sp>
      <p:sp>
        <p:nvSpPr>
          <p:cNvPr id="16" name="文本框 15"/>
          <p:cNvSpPr txBox="1"/>
          <p:nvPr/>
        </p:nvSpPr>
        <p:spPr>
          <a:xfrm>
            <a:off x="2181810" y="5509852"/>
            <a:ext cx="2458840" cy="400110"/>
          </a:xfrm>
          <a:prstGeom prst="rect">
            <a:avLst/>
          </a:prstGeom>
          <a:noFill/>
        </p:spPr>
        <p:txBody>
          <a:bodyPr wrap="square" rtlCol="0">
            <a:spAutoFit/>
          </a:bodyPr>
          <a:lstStyle/>
          <a:p>
            <a:r>
              <a:rPr kumimoji="1" lang="en-US" altLang="zh-CN" sz="2000" dirty="0">
                <a:latin typeface="微软雅黑" panose="020B0503020204020204" pitchFamily="34" charset="-122"/>
                <a:ea typeface="微软雅黑" panose="020B0503020204020204" pitchFamily="34" charset="-122"/>
              </a:rPr>
              <a:t>2.</a:t>
            </a:r>
            <a:r>
              <a:rPr kumimoji="1" lang="zh-CN" altLang="en-US" sz="2000" dirty="0">
                <a:latin typeface="微软雅黑" panose="020B0503020204020204" pitchFamily="34" charset="-122"/>
                <a:ea typeface="微软雅黑" panose="020B0503020204020204" pitchFamily="34" charset="-122"/>
              </a:rPr>
              <a:t> </a:t>
            </a:r>
            <a:r>
              <a:rPr kumimoji="1" lang="en-US" altLang="zh-CN" sz="2000" dirty="0">
                <a:latin typeface="微软雅黑" panose="020B0503020204020204" pitchFamily="34" charset="-122"/>
                <a:ea typeface="微软雅黑" panose="020B0503020204020204" pitchFamily="34" charset="-122"/>
              </a:rPr>
              <a:t>Direction</a:t>
            </a:r>
            <a:r>
              <a:rPr kumimoji="1" lang="zh-CN" altLang="en-US" sz="2000" dirty="0">
                <a:latin typeface="微软雅黑" panose="020B0503020204020204" pitchFamily="34" charset="-122"/>
                <a:ea typeface="微软雅黑" panose="020B0503020204020204" pitchFamily="34" charset="-122"/>
              </a:rPr>
              <a:t> </a:t>
            </a:r>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身体</a:t>
            </a:r>
          </a:p>
        </p:txBody>
      </p:sp>
      <p:sp>
        <p:nvSpPr>
          <p:cNvPr id="17" name="文本框 16"/>
          <p:cNvSpPr txBox="1"/>
          <p:nvPr/>
        </p:nvSpPr>
        <p:spPr>
          <a:xfrm>
            <a:off x="2167168" y="6057491"/>
            <a:ext cx="2458840" cy="400110"/>
          </a:xfrm>
          <a:prstGeom prst="rect">
            <a:avLst/>
          </a:prstGeom>
          <a:noFill/>
        </p:spPr>
        <p:txBody>
          <a:bodyPr wrap="square" rtlCol="0">
            <a:spAutoFit/>
          </a:bodyPr>
          <a:lstStyle/>
          <a:p>
            <a:r>
              <a:rPr kumimoji="1" lang="en-US" altLang="zh-CN" sz="2000" dirty="0">
                <a:latin typeface="微软雅黑" panose="020B0503020204020204" pitchFamily="34" charset="-122"/>
                <a:ea typeface="微软雅黑" panose="020B0503020204020204" pitchFamily="34" charset="-122"/>
              </a:rPr>
              <a:t>3.</a:t>
            </a:r>
            <a:r>
              <a:rPr kumimoji="1" lang="zh-CN" altLang="en-US" sz="2000" dirty="0">
                <a:latin typeface="微软雅黑" panose="020B0503020204020204" pitchFamily="34" charset="-122"/>
                <a:ea typeface="微软雅黑" panose="020B0503020204020204" pitchFamily="34" charset="-122"/>
              </a:rPr>
              <a:t> </a:t>
            </a:r>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内容 错误的广告</a:t>
            </a:r>
          </a:p>
        </p:txBody>
      </p:sp>
      <p:sp>
        <p:nvSpPr>
          <p:cNvPr id="18" name="文本框 17"/>
          <p:cNvSpPr txBox="1"/>
          <p:nvPr/>
        </p:nvSpPr>
        <p:spPr>
          <a:xfrm>
            <a:off x="4902852" y="4805156"/>
            <a:ext cx="2413014" cy="1631216"/>
          </a:xfrm>
          <a:prstGeom prst="rect">
            <a:avLst/>
          </a:prstGeom>
          <a:noFill/>
        </p:spPr>
        <p:txBody>
          <a:bodyPr wrap="square" rtlCol="0">
            <a:spAutoFit/>
          </a:bodyPr>
          <a:lstStyle/>
          <a:p>
            <a:pPr marL="457200" indent="-457200">
              <a:buAutoNum type="arabicPeriod"/>
            </a:pPr>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教育意义：</a:t>
            </a:r>
            <a:endParaRPr kumimoji="1" lang="en-US" altLang="zh-CN" sz="2000" dirty="0">
              <a:latin typeface="微软雅黑" panose="020B0503020204020204" pitchFamily="34" charset="-122"/>
              <a:ea typeface="微软雅黑" panose="020B0503020204020204" pitchFamily="34" charset="-122"/>
              <a:cs typeface="微软雅黑" panose="020B0503020204020204" charset="-122"/>
            </a:endParaRPr>
          </a:p>
          <a:p>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尊老爱幼，正确的价值观和道德观</a:t>
            </a:r>
            <a:endParaRPr kumimoji="1" lang="en-US" altLang="zh-CN" sz="2000" dirty="0">
              <a:latin typeface="微软雅黑" panose="020B0503020204020204" pitchFamily="34" charset="-122"/>
              <a:ea typeface="微软雅黑" panose="020B0503020204020204" pitchFamily="34" charset="-122"/>
              <a:cs typeface="微软雅黑" panose="020B0503020204020204" charset="-122"/>
            </a:endParaRPr>
          </a:p>
          <a:p>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环境保护</a:t>
            </a:r>
          </a:p>
          <a:p>
            <a:endParaRPr kumimoji="1" lang="zh-CN" altLang="en-US" sz="2000" dirty="0">
              <a:latin typeface="微软雅黑" panose="020B0503020204020204" pitchFamily="34" charset="-122"/>
              <a:ea typeface="微软雅黑" panose="020B0503020204020204" pitchFamily="34" charset="-122"/>
              <a:cs typeface="微软雅黑" panose="020B0503020204020204" charset="-122"/>
            </a:endParaRPr>
          </a:p>
        </p:txBody>
      </p:sp>
      <p:sp>
        <p:nvSpPr>
          <p:cNvPr id="19" name="文本框 18"/>
          <p:cNvSpPr txBox="1"/>
          <p:nvPr/>
        </p:nvSpPr>
        <p:spPr>
          <a:xfrm>
            <a:off x="4893628" y="6148574"/>
            <a:ext cx="2422238" cy="707886"/>
          </a:xfrm>
          <a:prstGeom prst="rect">
            <a:avLst/>
          </a:prstGeom>
          <a:noFill/>
        </p:spPr>
        <p:txBody>
          <a:bodyPr wrap="square" rtlCol="0">
            <a:spAutoFit/>
          </a:bodyPr>
          <a:lstStyle/>
          <a:p>
            <a:r>
              <a:rPr kumimoji="1" lang="en-US" altLang="zh-CN" sz="2000" dirty="0">
                <a:latin typeface="微软雅黑" panose="020B0503020204020204" pitchFamily="34" charset="-122"/>
                <a:ea typeface="微软雅黑" panose="020B0503020204020204" pitchFamily="34" charset="-122"/>
                <a:cs typeface="微软雅黑" panose="020B0503020204020204" charset="-122"/>
              </a:rPr>
              <a:t>2. </a:t>
            </a:r>
            <a:r>
              <a:rPr kumimoji="1" lang="zh-CN" altLang="en-US" sz="2000" dirty="0">
                <a:latin typeface="微软雅黑" panose="020B0503020204020204" pitchFamily="34" charset="-122"/>
                <a:ea typeface="微软雅黑" panose="020B0503020204020204" pitchFamily="34" charset="-122"/>
                <a:cs typeface="微软雅黑" panose="020B0503020204020204" charset="-122"/>
              </a:rPr>
              <a:t>法律的普及</a:t>
            </a:r>
            <a:endParaRPr kumimoji="1" lang="en-US" altLang="zh-CN" sz="2000" dirty="0">
              <a:latin typeface="微软雅黑" panose="020B0503020204020204" pitchFamily="34" charset="-122"/>
              <a:ea typeface="微软雅黑" panose="020B0503020204020204" pitchFamily="34" charset="-122"/>
              <a:cs typeface="微软雅黑" panose="020B0503020204020204" charset="-122"/>
            </a:endParaRPr>
          </a:p>
          <a:p>
            <a:endParaRPr kumimoji="1" lang="en-US" altLang="zh-CN" sz="2000" dirty="0">
              <a:latin typeface="微软雅黑" panose="020B0503020204020204" pitchFamily="34" charset="-122"/>
              <a:ea typeface="微软雅黑" panose="020B0503020204020204" pitchFamily="34" charset="-122"/>
              <a:cs typeface="微软雅黑" panose="020B0503020204020204" charset="-122"/>
            </a:endParaRPr>
          </a:p>
        </p:txBody>
      </p:sp>
      <p:sp>
        <p:nvSpPr>
          <p:cNvPr id="21" name="矩形 20"/>
          <p:cNvSpPr/>
          <p:nvPr/>
        </p:nvSpPr>
        <p:spPr>
          <a:xfrm>
            <a:off x="7748425" y="3671604"/>
            <a:ext cx="2253326" cy="2031325"/>
          </a:xfrm>
          <a:prstGeom prst="rect">
            <a:avLst/>
          </a:prstGeom>
        </p:spPr>
        <p:txBody>
          <a:bodyPr wrap="square">
            <a:spAutoFit/>
          </a:bodyPr>
          <a:lstStyle/>
          <a:p>
            <a:pPr algn="ct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2</a:t>
            </a:r>
            <a:r>
              <a:rPr kumimoji="1" lang="zh-CN" altLang="en-US" dirty="0">
                <a:solidFill>
                  <a:srgbClr val="1E1DCF"/>
                </a:solidFill>
                <a:latin typeface="微软雅黑" panose="020B0503020204020204" pitchFamily="34" charset="-122"/>
                <a:ea typeface="微软雅黑" panose="020B0503020204020204" pitchFamily="34" charset="-122"/>
                <a:cs typeface="微软雅黑" panose="020B0503020204020204" charset="-122"/>
              </a:rPr>
              <a:t>种辩证统一</a:t>
            </a:r>
            <a:endPar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endParaRPr>
          </a:p>
          <a:p>
            <a:pPr algn="ctr"/>
            <a:endPar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endParaRPr>
          </a:p>
          <a:p>
            <a:pPr algn="ctr"/>
            <a:r>
              <a:rPr kumimoji="1" lang="zh-CN" altLang="en-US" dirty="0">
                <a:solidFill>
                  <a:srgbClr val="1E1DCF"/>
                </a:solidFill>
                <a:latin typeface="微软雅黑" panose="020B0503020204020204" pitchFamily="34" charset="-122"/>
                <a:ea typeface="微软雅黑" panose="020B0503020204020204" pitchFamily="34" charset="-122"/>
                <a:cs typeface="微软雅黑" panose="020B0503020204020204" charset="-122"/>
              </a:rPr>
              <a:t>限制规范</a:t>
            </a: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commercials</a:t>
            </a:r>
          </a:p>
          <a:p>
            <a:pPr algn="ctr"/>
            <a:endPar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endParaRPr>
          </a:p>
          <a:p>
            <a:pPr algn="ctr"/>
            <a:r>
              <a:rPr kumimoji="1" lang="zh-CN" altLang="en-US" dirty="0">
                <a:solidFill>
                  <a:srgbClr val="1E1DCF"/>
                </a:solidFill>
                <a:latin typeface="微软雅黑" panose="020B0503020204020204" pitchFamily="34" charset="-122"/>
                <a:ea typeface="微软雅黑" panose="020B0503020204020204" pitchFamily="34" charset="-122"/>
                <a:cs typeface="微软雅黑" panose="020B0503020204020204" charset="-122"/>
              </a:rPr>
              <a:t>倡导</a:t>
            </a:r>
            <a:endPar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endParaRPr>
          </a:p>
          <a:p>
            <a:pPr algn="ct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non-profitable</a:t>
            </a:r>
            <a:r>
              <a:rPr kumimoji="1" lang="zh-CN" altLang="en-US" dirty="0">
                <a:solidFill>
                  <a:srgbClr val="1E1DCF"/>
                </a:solidFill>
                <a:latin typeface="微软雅黑" panose="020B0503020204020204" pitchFamily="34" charset="-122"/>
                <a:ea typeface="微软雅黑" panose="020B0503020204020204" pitchFamily="34" charset="-122"/>
                <a:cs typeface="微软雅黑" panose="020B0503020204020204" charset="-122"/>
              </a:rPr>
              <a:t> </a:t>
            </a:r>
            <a:r>
              <a:rPr kumimoji="1" lang="en-US" altLang="zh-CN" dirty="0">
                <a:solidFill>
                  <a:srgbClr val="1E1DCF"/>
                </a:solidFill>
                <a:latin typeface="微软雅黑" panose="020B0503020204020204" pitchFamily="34" charset="-122"/>
                <a:ea typeface="微软雅黑" panose="020B0503020204020204" pitchFamily="34" charset="-122"/>
                <a:cs typeface="微软雅黑" panose="020B0503020204020204" charset="-122"/>
              </a:rPr>
              <a:t>ads</a:t>
            </a:r>
          </a:p>
        </p:txBody>
      </p:sp>
      <p:sp>
        <p:nvSpPr>
          <p:cNvPr id="8"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dissolv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checkerboard(across)">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8">
                                            <p:txEl>
                                              <p:pRg st="0" end="0"/>
                                            </p:txEl>
                                          </p:spTgt>
                                        </p:tgtEl>
                                        <p:attrNameLst>
                                          <p:attrName>style.visibility</p:attrName>
                                        </p:attrNameLst>
                                      </p:cBhvr>
                                      <p:to>
                                        <p:strVal val="visible"/>
                                      </p:to>
                                    </p:set>
                                    <p:animEffect transition="in" filter="dissolve">
                                      <p:cBhvr>
                                        <p:cTn id="47" dur="500"/>
                                        <p:tgtEl>
                                          <p:spTgt spid="18">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18">
                                            <p:txEl>
                                              <p:pRg st="1" end="1"/>
                                            </p:txEl>
                                          </p:spTgt>
                                        </p:tgtEl>
                                        <p:attrNameLst>
                                          <p:attrName>style.visibility</p:attrName>
                                        </p:attrNameLst>
                                      </p:cBhvr>
                                      <p:to>
                                        <p:strVal val="visible"/>
                                      </p:to>
                                    </p:set>
                                    <p:animEffect transition="in" filter="dissolve">
                                      <p:cBhvr>
                                        <p:cTn id="52" dur="500"/>
                                        <p:tgtEl>
                                          <p:spTgt spid="18">
                                            <p:txEl>
                                              <p:pRg st="1" end="1"/>
                                            </p:txEl>
                                          </p:spTgt>
                                        </p:tgtEl>
                                      </p:cBhvr>
                                    </p:animEffect>
                                  </p:childTnLst>
                                </p:cTn>
                              </p:par>
                              <p:par>
                                <p:cTn id="53" presetID="9" presetClass="entr" presetSubtype="0" fill="hold" nodeType="withEffect">
                                  <p:stCondLst>
                                    <p:cond delay="0"/>
                                  </p:stCondLst>
                                  <p:childTnLst>
                                    <p:set>
                                      <p:cBhvr>
                                        <p:cTn id="54" dur="1" fill="hold">
                                          <p:stCondLst>
                                            <p:cond delay="0"/>
                                          </p:stCondLst>
                                        </p:cTn>
                                        <p:tgtEl>
                                          <p:spTgt spid="18">
                                            <p:txEl>
                                              <p:pRg st="2" end="2"/>
                                            </p:txEl>
                                          </p:spTgt>
                                        </p:tgtEl>
                                        <p:attrNameLst>
                                          <p:attrName>style.visibility</p:attrName>
                                        </p:attrNameLst>
                                      </p:cBhvr>
                                      <p:to>
                                        <p:strVal val="visible"/>
                                      </p:to>
                                    </p:set>
                                    <p:animEffect transition="in" filter="dissolve">
                                      <p:cBhvr>
                                        <p:cTn id="55" dur="500"/>
                                        <p:tgtEl>
                                          <p:spTgt spid="18">
                                            <p:txEl>
                                              <p:pRg st="2" end="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grpId="0"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dissolve">
                                      <p:cBhvr>
                                        <p:cTn id="60" dur="500"/>
                                        <p:tgtEl>
                                          <p:spTgt spid="19"/>
                                        </p:tgtEl>
                                      </p:cBhvr>
                                    </p:animEffect>
                                  </p:childTnLst>
                                </p:cTn>
                              </p:par>
                            </p:childTnLst>
                          </p:cTn>
                        </p:par>
                      </p:childTnLst>
                    </p:cTn>
                  </p:par>
                  <p:par>
                    <p:cTn id="61" fill="hold">
                      <p:stCondLst>
                        <p:cond delay="indefinite"/>
                      </p:stCondLst>
                      <p:childTnLst>
                        <p:par>
                          <p:cTn id="62" fill="hold">
                            <p:stCondLst>
                              <p:cond delay="0"/>
                            </p:stCondLst>
                            <p:childTnLst>
                              <p:par>
                                <p:cTn id="63" presetID="9" presetClass="entr" presetSubtype="0" fill="hold" grpId="0" nodeType="click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dissolve">
                                      <p:cBhvr>
                                        <p:cTn id="6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10" grpId="0"/>
      <p:bldP spid="15" grpId="0"/>
      <p:bldP spid="16" grpId="0"/>
      <p:bldP spid="17" grpId="0"/>
      <p:bldP spid="19" grpId="0"/>
      <p:bldP spid="2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6" name="矩形 5"/>
          <p:cNvSpPr/>
          <p:nvPr/>
        </p:nvSpPr>
        <p:spPr>
          <a:xfrm>
            <a:off x="659130" y="1275715"/>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
        <p:nvSpPr>
          <p:cNvPr id="7" name="文本框 6"/>
          <p:cNvSpPr txBox="1"/>
          <p:nvPr/>
        </p:nvSpPr>
        <p:spPr>
          <a:xfrm>
            <a:off x="659130" y="3142119"/>
            <a:ext cx="10878820" cy="2677656"/>
          </a:xfrm>
          <a:prstGeom prst="rect">
            <a:avLst/>
          </a:prstGeom>
          <a:noFill/>
        </p:spPr>
        <p:txBody>
          <a:bodyPr wrap="square" rtlCol="0">
            <a:spAutoFit/>
          </a:bodyPr>
          <a:lstStyle/>
          <a:p>
            <a:r>
              <a:rPr lang="zh-CN" altLang="en-US" sz="2400" dirty="0">
                <a:latin typeface="+mj-ea"/>
                <a:ea typeface="+mj-ea"/>
              </a:rPr>
              <a:t>首段：</a:t>
            </a:r>
            <a:endParaRPr lang="en-US" altLang="zh-CN" sz="2400" dirty="0">
              <a:latin typeface="+mj-ea"/>
              <a:ea typeface="+mj-ea"/>
            </a:endParaRPr>
          </a:p>
          <a:p>
            <a:r>
              <a:rPr lang="en-US" altLang="zh-CN" sz="2400" dirty="0">
                <a:latin typeface="+mj-ea"/>
                <a:ea typeface="+mj-ea"/>
              </a:rPr>
              <a:t>Advertisements aimed at children can be seen everywhere these days: TV, the Internet, newspapers and magazines, to name only a few.</a:t>
            </a:r>
            <a:r>
              <a:rPr lang="zh-CN" altLang="en-US" sz="2400" dirty="0">
                <a:latin typeface="+mj-ea"/>
                <a:ea typeface="+mj-ea"/>
              </a:rPr>
              <a:t> </a:t>
            </a:r>
            <a:r>
              <a:rPr lang="en-US" altLang="zh-CN" sz="2400" dirty="0">
                <a:latin typeface="+mj-ea"/>
                <a:ea typeface="+mj-ea"/>
              </a:rPr>
              <a:t>Many people believe they should be banned because of their negative influence on children. While these advertisements do have some</a:t>
            </a:r>
            <a:r>
              <a:rPr lang="zh-CN" altLang="en-US" sz="2400" dirty="0">
                <a:latin typeface="+mj-ea"/>
                <a:ea typeface="+mj-ea"/>
              </a:rPr>
              <a:t> </a:t>
            </a:r>
            <a:r>
              <a:rPr lang="en-US" altLang="zh-CN" sz="2400" dirty="0">
                <a:latin typeface="+mj-ea"/>
                <a:ea typeface="+mj-ea"/>
              </a:rPr>
              <a:t>benefits,</a:t>
            </a:r>
            <a:r>
              <a:rPr lang="zh-CN" altLang="en-US" sz="2400" dirty="0">
                <a:latin typeface="+mj-ea"/>
                <a:ea typeface="+mj-ea"/>
              </a:rPr>
              <a:t> </a:t>
            </a:r>
            <a:r>
              <a:rPr lang="en-US" altLang="zh-CN" sz="2400" dirty="0">
                <a:latin typeface="+mj-ea"/>
                <a:ea typeface="+mj-ea"/>
              </a:rPr>
              <a:t>they are informative at least, I am quite convinced that they are more harmful than</a:t>
            </a:r>
            <a:r>
              <a:rPr lang="zh-CN" altLang="en-US" sz="2400" dirty="0">
                <a:latin typeface="+mj-ea"/>
                <a:ea typeface="+mj-ea"/>
              </a:rPr>
              <a:t> </a:t>
            </a:r>
            <a:r>
              <a:rPr lang="en-US" altLang="zh-CN" sz="2400" dirty="0">
                <a:latin typeface="+mj-ea"/>
                <a:ea typeface="+mj-ea"/>
              </a:rPr>
              <a:t>beneficial to children.</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169333" y="2280345"/>
            <a:ext cx="11867535" cy="3539430"/>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1</a:t>
            </a:r>
            <a:r>
              <a:rPr lang="zh-CN" altLang="en-US" sz="2400" dirty="0">
                <a:latin typeface="+mj-ea"/>
                <a:ea typeface="+mj-ea"/>
              </a:rPr>
              <a:t>：</a:t>
            </a:r>
            <a:endParaRPr lang="en-US" altLang="zh-CN" sz="2400" dirty="0">
              <a:latin typeface="+mj-ea"/>
              <a:ea typeface="+mj-ea"/>
            </a:endParaRPr>
          </a:p>
          <a:p>
            <a:r>
              <a:rPr lang="en-US" altLang="zh-CN" sz="2000" dirty="0">
                <a:latin typeface="+mj-ea"/>
                <a:ea typeface="+mj-ea"/>
              </a:rPr>
              <a:t>In the first place, in order to attract</a:t>
            </a:r>
            <a:r>
              <a:rPr lang="zh-CN" altLang="en-US" sz="2000" dirty="0">
                <a:latin typeface="+mj-ea"/>
                <a:ea typeface="+mj-ea"/>
              </a:rPr>
              <a:t> </a:t>
            </a:r>
            <a:r>
              <a:rPr lang="en-US" altLang="zh-CN" sz="2000" dirty="0">
                <a:latin typeface="+mj-ea"/>
                <a:ea typeface="+mj-ea"/>
              </a:rPr>
              <a:t>children, many advertisers tend to over</a:t>
            </a:r>
            <a:r>
              <a:rPr lang="zh-CN" altLang="en-US" sz="2000" dirty="0">
                <a:latin typeface="+mj-ea"/>
                <a:ea typeface="+mj-ea"/>
              </a:rPr>
              <a:t> </a:t>
            </a:r>
            <a:r>
              <a:rPr lang="en-US" altLang="zh-CN" sz="2000" dirty="0">
                <a:latin typeface="+mj-ea"/>
                <a:ea typeface="+mj-ea"/>
              </a:rPr>
              <a:t>emphasize</a:t>
            </a:r>
            <a:r>
              <a:rPr lang="zh-CN" altLang="en-US" sz="2000" dirty="0">
                <a:latin typeface="+mj-ea"/>
                <a:ea typeface="+mj-ea"/>
              </a:rPr>
              <a:t> </a:t>
            </a:r>
            <a:r>
              <a:rPr lang="en-US" altLang="zh-CN" sz="2000" dirty="0">
                <a:latin typeface="+mj-ea"/>
                <a:ea typeface="+mj-ea"/>
              </a:rPr>
              <a:t>the “fun side‘ of their products. More often than</a:t>
            </a:r>
            <a:r>
              <a:rPr lang="zh-CN" altLang="en-US" sz="2000" dirty="0">
                <a:latin typeface="+mj-ea"/>
                <a:ea typeface="+mj-ea"/>
              </a:rPr>
              <a:t> </a:t>
            </a:r>
            <a:r>
              <a:rPr lang="en-US" altLang="zh-CN" sz="2000" dirty="0">
                <a:latin typeface="+mj-ea"/>
                <a:ea typeface="+mj-ea"/>
              </a:rPr>
              <a:t>not they will promote such products as computer</a:t>
            </a:r>
            <a:r>
              <a:rPr lang="zh-CN" altLang="en-US" sz="2000" dirty="0">
                <a:latin typeface="+mj-ea"/>
                <a:ea typeface="+mj-ea"/>
              </a:rPr>
              <a:t> </a:t>
            </a:r>
            <a:r>
              <a:rPr lang="en-US" altLang="zh-CN" sz="2000" dirty="0">
                <a:latin typeface="+mj-ea"/>
                <a:ea typeface="+mj-ea"/>
              </a:rPr>
              <a:t>games, dolls, animal parks and so on. I admit these</a:t>
            </a:r>
            <a:r>
              <a:rPr lang="zh-CN" altLang="en-US" sz="2000" dirty="0">
                <a:latin typeface="+mj-ea"/>
                <a:ea typeface="+mj-ea"/>
              </a:rPr>
              <a:t> </a:t>
            </a:r>
            <a:r>
              <a:rPr lang="en-US" altLang="zh-CN" sz="2000" dirty="0">
                <a:latin typeface="+mj-ea"/>
                <a:ea typeface="+mj-ea"/>
              </a:rPr>
              <a:t>products may be important to children, yet too</a:t>
            </a:r>
            <a:r>
              <a:rPr lang="zh-CN" altLang="en-US" sz="2000" dirty="0">
                <a:latin typeface="+mj-ea"/>
                <a:ea typeface="+mj-ea"/>
              </a:rPr>
              <a:t> </a:t>
            </a:r>
            <a:r>
              <a:rPr lang="en-US" altLang="zh-CN" sz="2000" dirty="0">
                <a:latin typeface="+mj-ea"/>
                <a:ea typeface="+mj-ea"/>
              </a:rPr>
              <a:t>much of them would</a:t>
            </a:r>
            <a:r>
              <a:rPr lang="zh-CN" altLang="en-US" sz="2000" dirty="0">
                <a:latin typeface="+mj-ea"/>
                <a:ea typeface="+mj-ea"/>
              </a:rPr>
              <a:t> </a:t>
            </a:r>
            <a:r>
              <a:rPr lang="en-US" altLang="zh-CN" sz="2000" dirty="0">
                <a:latin typeface="+mj-ea"/>
                <a:ea typeface="+mj-ea"/>
              </a:rPr>
              <a:t> distract children from their</a:t>
            </a:r>
            <a:r>
              <a:rPr lang="zh-CN" altLang="en-US" sz="2000" dirty="0">
                <a:latin typeface="+mj-ea"/>
                <a:ea typeface="+mj-ea"/>
              </a:rPr>
              <a:t> </a:t>
            </a:r>
            <a:r>
              <a:rPr lang="en-US" altLang="zh-CN" sz="2000" dirty="0">
                <a:latin typeface="+mj-ea"/>
                <a:ea typeface="+mj-ea"/>
              </a:rPr>
              <a:t>study. Even when they are advertising learning-aid products, the advertisers often claim their</a:t>
            </a:r>
            <a:r>
              <a:rPr lang="zh-CN" altLang="en-US" sz="2000" dirty="0">
                <a:latin typeface="+mj-ea"/>
                <a:ea typeface="+mj-ea"/>
              </a:rPr>
              <a:t> </a:t>
            </a:r>
            <a:r>
              <a:rPr lang="en-US" altLang="zh-CN" sz="2000" dirty="0">
                <a:latin typeface="+mj-ea"/>
                <a:ea typeface="+mj-ea"/>
              </a:rPr>
              <a:t>products will make children’s learning process</a:t>
            </a:r>
            <a:r>
              <a:rPr lang="zh-CN" altLang="en-US" sz="2000" dirty="0">
                <a:latin typeface="+mj-ea"/>
                <a:ea typeface="+mj-ea"/>
              </a:rPr>
              <a:t> </a:t>
            </a:r>
            <a:r>
              <a:rPr lang="en-US" altLang="zh-CN" sz="2000" dirty="0">
                <a:latin typeface="+mj-ea"/>
                <a:ea typeface="+mj-ea"/>
              </a:rPr>
              <a:t>full of fun. This is really bad because it gives</a:t>
            </a:r>
            <a:r>
              <a:rPr lang="zh-CN" altLang="en-US" sz="2000" dirty="0">
                <a:latin typeface="+mj-ea"/>
                <a:ea typeface="+mj-ea"/>
              </a:rPr>
              <a:t> </a:t>
            </a:r>
            <a:r>
              <a:rPr lang="en-US" altLang="zh-CN" sz="2000" dirty="0">
                <a:latin typeface="+mj-ea"/>
                <a:ea typeface="+mj-ea"/>
              </a:rPr>
              <a:t>children a false impression that they do not have</a:t>
            </a:r>
            <a:r>
              <a:rPr lang="zh-CN" altLang="en-US" sz="2000" dirty="0">
                <a:latin typeface="+mj-ea"/>
                <a:ea typeface="+mj-ea"/>
              </a:rPr>
              <a:t> </a:t>
            </a:r>
            <a:r>
              <a:rPr lang="en-US" altLang="zh-CN" sz="2000" dirty="0">
                <a:latin typeface="+mj-ea"/>
                <a:ea typeface="+mj-ea"/>
              </a:rPr>
              <a:t>to put serious efforts into their study. In addition, children advertising is not desirable because it</a:t>
            </a:r>
            <a:r>
              <a:rPr lang="zh-CN" altLang="en-US" sz="2000" dirty="0">
                <a:latin typeface="+mj-ea"/>
                <a:ea typeface="+mj-ea"/>
              </a:rPr>
              <a:t> </a:t>
            </a:r>
            <a:r>
              <a:rPr lang="en-US" altLang="zh-CN" sz="2000" dirty="0">
                <a:latin typeface="+mj-ea"/>
                <a:ea typeface="+mj-ea"/>
              </a:rPr>
              <a:t>often leads children to buy things that they do not</a:t>
            </a:r>
            <a:r>
              <a:rPr lang="zh-CN" altLang="en-US" sz="2000" dirty="0">
                <a:latin typeface="+mj-ea"/>
                <a:ea typeface="+mj-ea"/>
              </a:rPr>
              <a:t> </a:t>
            </a:r>
            <a:r>
              <a:rPr lang="en-US" altLang="zh-CN" sz="2000" dirty="0">
                <a:latin typeface="+mj-ea"/>
                <a:ea typeface="+mj-ea"/>
              </a:rPr>
              <a:t>really need. That is why many parents complain</a:t>
            </a:r>
            <a:r>
              <a:rPr lang="zh-CN" altLang="en-US" sz="2000" dirty="0">
                <a:latin typeface="+mj-ea"/>
                <a:ea typeface="+mj-ea"/>
              </a:rPr>
              <a:t> </a:t>
            </a:r>
            <a:r>
              <a:rPr lang="en-US" altLang="zh-CN" sz="2000" dirty="0">
                <a:latin typeface="+mj-ea"/>
                <a:ea typeface="+mj-ea"/>
              </a:rPr>
              <a:t>that their children do not buy anything but those</a:t>
            </a:r>
            <a:r>
              <a:rPr lang="zh-CN" altLang="en-US" sz="2000" dirty="0">
                <a:latin typeface="+mj-ea"/>
                <a:ea typeface="+mj-ea"/>
              </a:rPr>
              <a:t> </a:t>
            </a:r>
            <a:r>
              <a:rPr lang="en-US" altLang="zh-CN" sz="2000" dirty="0">
                <a:latin typeface="+mj-ea"/>
                <a:ea typeface="+mj-ea"/>
              </a:rPr>
              <a:t>expensive famous brands’ such as Adidas. Nike</a:t>
            </a:r>
            <a:r>
              <a:rPr lang="zh-CN" altLang="en-US" sz="2000" dirty="0">
                <a:latin typeface="+mj-ea"/>
                <a:ea typeface="+mj-ea"/>
              </a:rPr>
              <a:t> </a:t>
            </a:r>
            <a:r>
              <a:rPr lang="en-US" altLang="zh-CN" sz="2000" dirty="0">
                <a:latin typeface="+mj-ea"/>
                <a:ea typeface="+mj-ea"/>
              </a:rPr>
              <a:t>and similar brands of mass consumption.</a:t>
            </a:r>
          </a:p>
        </p:txBody>
      </p:sp>
      <p:sp>
        <p:nvSpPr>
          <p:cNvPr id="3" name="矩形 2"/>
          <p:cNvSpPr/>
          <p:nvPr/>
        </p:nvSpPr>
        <p:spPr>
          <a:xfrm>
            <a:off x="421331" y="1036639"/>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656590" y="2236968"/>
            <a:ext cx="11363536" cy="4524315"/>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2</a:t>
            </a:r>
            <a:r>
              <a:rPr lang="zh-CN" altLang="en-US" sz="2400" dirty="0">
                <a:latin typeface="+mj-ea"/>
                <a:ea typeface="+mj-ea"/>
              </a:rPr>
              <a:t>：</a:t>
            </a:r>
            <a:endParaRPr lang="en-US" altLang="zh-CN" sz="2400" dirty="0">
              <a:latin typeface="+mj-ea"/>
              <a:ea typeface="+mj-ea"/>
            </a:endParaRPr>
          </a:p>
          <a:p>
            <a:r>
              <a:rPr lang="en-US" altLang="zh-CN" sz="2400" dirty="0">
                <a:latin typeface="+mj-ea"/>
                <a:ea typeface="+mj-ea"/>
              </a:rPr>
              <a:t>At the same time, children advertising is partly responsible for children being kept away</a:t>
            </a:r>
            <a:r>
              <a:rPr lang="zh-CN" altLang="en-US" sz="2400" dirty="0">
                <a:latin typeface="+mj-ea"/>
                <a:ea typeface="+mj-ea"/>
              </a:rPr>
              <a:t> </a:t>
            </a:r>
            <a:r>
              <a:rPr lang="en-US" altLang="zh-CN" sz="2400" dirty="0">
                <a:latin typeface="+mj-ea"/>
                <a:ea typeface="+mj-ea"/>
              </a:rPr>
              <a:t>from reality. Catering to the psychological</a:t>
            </a:r>
            <a:r>
              <a:rPr lang="zh-CN" altLang="en-US" sz="2400" dirty="0">
                <a:latin typeface="+mj-ea"/>
                <a:ea typeface="+mj-ea"/>
              </a:rPr>
              <a:t> </a:t>
            </a:r>
            <a:r>
              <a:rPr lang="en-US" altLang="zh-CN" sz="2400" dirty="0">
                <a:latin typeface="+mj-ea"/>
                <a:ea typeface="+mj-ea"/>
              </a:rPr>
              <a:t>needs of children, many advertisements describe</a:t>
            </a:r>
            <a:r>
              <a:rPr lang="zh-CN" altLang="en-US" sz="2400" dirty="0">
                <a:latin typeface="+mj-ea"/>
                <a:ea typeface="+mj-ea"/>
              </a:rPr>
              <a:t> </a:t>
            </a:r>
            <a:r>
              <a:rPr lang="en-US" altLang="zh-CN" sz="2400" dirty="0">
                <a:latin typeface="+mj-ea"/>
                <a:ea typeface="+mj-ea"/>
              </a:rPr>
              <a:t>the world in highly imaginative and unrealistic</a:t>
            </a:r>
            <a:r>
              <a:rPr lang="zh-CN" altLang="en-US" sz="2400" dirty="0">
                <a:latin typeface="+mj-ea"/>
                <a:ea typeface="+mj-ea"/>
              </a:rPr>
              <a:t> </a:t>
            </a:r>
            <a:r>
              <a:rPr lang="en-US" altLang="zh-CN" sz="2400" dirty="0">
                <a:latin typeface="+mj-ea"/>
                <a:ea typeface="+mj-ea"/>
              </a:rPr>
              <a:t>manners. For instance, when they want to promote</a:t>
            </a:r>
            <a:r>
              <a:rPr lang="zh-CN" altLang="en-US" sz="2400" dirty="0">
                <a:latin typeface="+mj-ea"/>
                <a:ea typeface="+mj-ea"/>
              </a:rPr>
              <a:t> </a:t>
            </a:r>
            <a:r>
              <a:rPr lang="en-US" altLang="zh-CN" sz="2400" dirty="0">
                <a:latin typeface="+mj-ea"/>
                <a:ea typeface="+mj-ea"/>
              </a:rPr>
              <a:t>their doll weapons, they will describe the world as</a:t>
            </a:r>
            <a:r>
              <a:rPr lang="zh-CN" altLang="en-US" sz="2400" dirty="0">
                <a:latin typeface="+mj-ea"/>
                <a:ea typeface="+mj-ea"/>
              </a:rPr>
              <a:t> </a:t>
            </a:r>
            <a:r>
              <a:rPr lang="en-US" altLang="zh-CN" sz="2400" dirty="0">
                <a:latin typeface="+mj-ea"/>
                <a:ea typeface="+mj-ea"/>
              </a:rPr>
              <a:t>a place full of bad guys. A child exposed to such</a:t>
            </a:r>
            <a:r>
              <a:rPr lang="zh-CN" altLang="en-US" sz="2400" dirty="0">
                <a:latin typeface="+mj-ea"/>
                <a:ea typeface="+mj-ea"/>
              </a:rPr>
              <a:t> </a:t>
            </a:r>
            <a:r>
              <a:rPr lang="en-US" altLang="zh-CN" sz="2400" dirty="0">
                <a:latin typeface="+mj-ea"/>
                <a:ea typeface="+mj-ea"/>
              </a:rPr>
              <a:t>advertising may develop a deep sense of hostility</a:t>
            </a:r>
            <a:r>
              <a:rPr lang="zh-CN" altLang="en-US" sz="2400" dirty="0">
                <a:latin typeface="+mj-ea"/>
                <a:ea typeface="+mj-ea"/>
              </a:rPr>
              <a:t>  </a:t>
            </a:r>
            <a:r>
              <a:rPr lang="en-US" altLang="zh-CN" sz="2400" dirty="0">
                <a:latin typeface="+mj-ea"/>
                <a:ea typeface="+mj-ea"/>
              </a:rPr>
              <a:t>to the world. On the other hand, when they want</a:t>
            </a:r>
            <a:r>
              <a:rPr lang="zh-CN" altLang="en-US" sz="2400" dirty="0">
                <a:latin typeface="+mj-ea"/>
                <a:ea typeface="+mj-ea"/>
              </a:rPr>
              <a:t> </a:t>
            </a:r>
            <a:r>
              <a:rPr lang="en-US" altLang="zh-CN" sz="2400" dirty="0">
                <a:latin typeface="+mj-ea"/>
                <a:ea typeface="+mj-ea"/>
              </a:rPr>
              <a:t>to sell entertainment park tickets to children, they</a:t>
            </a:r>
            <a:r>
              <a:rPr lang="zh-CN" altLang="en-US" sz="2400" dirty="0">
                <a:latin typeface="+mj-ea"/>
                <a:ea typeface="+mj-ea"/>
              </a:rPr>
              <a:t> </a:t>
            </a:r>
            <a:r>
              <a:rPr lang="en-US" altLang="zh-CN" sz="2400" dirty="0">
                <a:latin typeface="+mj-ea"/>
                <a:ea typeface="+mj-ea"/>
              </a:rPr>
              <a:t>will describe the world as a place full of love and</a:t>
            </a:r>
            <a:r>
              <a:rPr lang="zh-CN" altLang="en-US" sz="2400" dirty="0">
                <a:latin typeface="+mj-ea"/>
                <a:ea typeface="+mj-ea"/>
              </a:rPr>
              <a:t> </a:t>
            </a:r>
            <a:r>
              <a:rPr lang="en-US" altLang="zh-CN" sz="2400" dirty="0">
                <a:latin typeface="+mj-ea"/>
                <a:ea typeface="+mj-ea"/>
              </a:rPr>
              <a:t>without any danger at all. A child who has been</a:t>
            </a:r>
            <a:r>
              <a:rPr lang="zh-CN" altLang="en-US" sz="2400" dirty="0">
                <a:latin typeface="+mj-ea"/>
                <a:ea typeface="+mj-ea"/>
              </a:rPr>
              <a:t> </a:t>
            </a:r>
            <a:r>
              <a:rPr lang="en-US" altLang="zh-CN" sz="2400" dirty="0">
                <a:latin typeface="+mj-ea"/>
                <a:ea typeface="+mj-ea"/>
              </a:rPr>
              <a:t>made to believe this kind of advertising will have</a:t>
            </a:r>
            <a:r>
              <a:rPr lang="zh-CN" altLang="en-US" sz="2400" dirty="0">
                <a:latin typeface="+mj-ea"/>
                <a:ea typeface="+mj-ea"/>
              </a:rPr>
              <a:t> </a:t>
            </a:r>
            <a:r>
              <a:rPr lang="en-US" altLang="zh-CN" sz="2400" dirty="0">
                <a:latin typeface="+mj-ea"/>
                <a:ea typeface="+mj-ea"/>
              </a:rPr>
              <a:t>a hard time when he/she comes across troubles in</a:t>
            </a:r>
            <a:r>
              <a:rPr lang="zh-CN" altLang="en-US" sz="2400" dirty="0">
                <a:latin typeface="+mj-ea"/>
                <a:ea typeface="+mj-ea"/>
              </a:rPr>
              <a:t> </a:t>
            </a:r>
            <a:r>
              <a:rPr lang="en-US" altLang="zh-CN" sz="2400" dirty="0">
                <a:latin typeface="+mj-ea"/>
                <a:ea typeface="+mj-ea"/>
              </a:rPr>
              <a:t>real life.</a:t>
            </a:r>
          </a:p>
        </p:txBody>
      </p:sp>
      <p:sp>
        <p:nvSpPr>
          <p:cNvPr id="3" name="矩形 2"/>
          <p:cNvSpPr/>
          <p:nvPr/>
        </p:nvSpPr>
        <p:spPr>
          <a:xfrm>
            <a:off x="656590" y="1036639"/>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7" name="文本框 6"/>
          <p:cNvSpPr txBox="1"/>
          <p:nvPr/>
        </p:nvSpPr>
        <p:spPr>
          <a:xfrm>
            <a:off x="659765" y="2641812"/>
            <a:ext cx="10878820" cy="1938992"/>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结尾：</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To conclude, since most children</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advertisements are misleading, they are really</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harmful to children who are not old enough</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to tell the difference between imagination and</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reality. Indeed, these advertisements may provide</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useful information for children, but information.</a:t>
            </a:r>
          </a:p>
        </p:txBody>
      </p:sp>
      <p:sp>
        <p:nvSpPr>
          <p:cNvPr id="3" name="矩形 2"/>
          <p:cNvSpPr/>
          <p:nvPr/>
        </p:nvSpPr>
        <p:spPr>
          <a:xfrm>
            <a:off x="659976" y="1036639"/>
            <a:ext cx="11363537" cy="1198880"/>
          </a:xfrm>
          <a:prstGeom prst="rect">
            <a:avLst/>
          </a:prstGeom>
        </p:spPr>
        <p:txBody>
          <a:bodyPr wrap="square">
            <a:spAutoFit/>
          </a:bodyPr>
          <a:lstStyle/>
          <a:p>
            <a:r>
              <a:rPr lang="en-US" altLang="zh-CN" sz="2400" dirty="0">
                <a:solidFill>
                  <a:srgbClr val="000000"/>
                </a:solidFill>
                <a:effectLst/>
                <a:latin typeface="微软雅黑" panose="020B0503020204020204" pitchFamily="34" charset="-122"/>
                <a:ea typeface="微软雅黑" panose="020B0503020204020204" pitchFamily="34" charset="-122"/>
              </a:rPr>
              <a:t>Nowadays</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a</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large</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amount</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o</a:t>
            </a:r>
            <a:r>
              <a:rPr lang="en-US" altLang="zh-CN" sz="2400" dirty="0">
                <a:solidFill>
                  <a:srgbClr val="000000"/>
                </a:solidFill>
                <a:latin typeface="微软雅黑" panose="020B0503020204020204" pitchFamily="34" charset="-122"/>
                <a:ea typeface="微软雅黑" panose="020B0503020204020204" pitchFamily="34" charset="-122"/>
              </a:rPr>
              <a:t>f</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advertising</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aimed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children</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should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banned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because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of</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its</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negative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effects.</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To</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what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extent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do</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you</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agree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or</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disagree?20160220</a:t>
            </a:r>
            <a:r>
              <a:rPr lang="zh-CN" altLang="en-US" sz="2400" dirty="0">
                <a:solidFill>
                  <a:srgbClr val="0070C0"/>
                </a:solidFill>
                <a:effectLst/>
                <a:latin typeface="微软雅黑" panose="020B0503020204020204" pitchFamily="34" charset="-122"/>
                <a:ea typeface="微软雅黑" panose="020B0503020204020204" pitchFamily="34" charset="-122"/>
              </a:rPr>
              <a:t>（</a:t>
            </a:r>
            <a:r>
              <a:rPr lang="en-US" altLang="zh-CN" sz="2400" dirty="0">
                <a:solidFill>
                  <a:srgbClr val="0070C0"/>
                </a:solidFill>
                <a:effectLst/>
                <a:latin typeface="微软雅黑" panose="020B0503020204020204" pitchFamily="34" charset="-122"/>
                <a:ea typeface="微软雅黑" panose="020B0503020204020204" pitchFamily="34" charset="-122"/>
              </a:rPr>
              <a:t>9</a:t>
            </a:r>
            <a:r>
              <a:rPr lang="zh-CN" altLang="en-US" sz="2400" dirty="0">
                <a:solidFill>
                  <a:srgbClr val="0070C0"/>
                </a:solidFill>
                <a:effectLst/>
                <a:latin typeface="微软雅黑" panose="020B0503020204020204" pitchFamily="34" charset="-122"/>
                <a:ea typeface="微软雅黑" panose="020B0503020204020204" pitchFamily="34" charset="-122"/>
              </a:rPr>
              <a:t>分达人</a:t>
            </a:r>
            <a:r>
              <a:rPr lang="en-US" altLang="zh-CN" sz="2400" dirty="0">
                <a:solidFill>
                  <a:srgbClr val="0070C0"/>
                </a:solidFill>
                <a:effectLst/>
                <a:latin typeface="微软雅黑" panose="020B0503020204020204" pitchFamily="34" charset="-122"/>
                <a:ea typeface="微软雅黑" panose="020B0503020204020204" pitchFamily="34" charset="-122"/>
              </a:rPr>
              <a:t>3</a:t>
            </a:r>
            <a:r>
              <a:rPr lang="zh-CN" altLang="en-US" sz="2400" dirty="0">
                <a:solidFill>
                  <a:srgbClr val="0070C0"/>
                </a:solidFill>
                <a:effectLst/>
                <a:latin typeface="微软雅黑" panose="020B0503020204020204" pitchFamily="34" charset="-122"/>
                <a:ea typeface="微软雅黑" panose="020B0503020204020204" pitchFamily="34" charset="-122"/>
              </a:rPr>
              <a:t>）</a:t>
            </a:r>
            <a:endParaRPr lang="en-US" altLang="zh-CN" sz="2400" dirty="0">
              <a:solidFill>
                <a:srgbClr val="0070C0"/>
              </a:solidFill>
              <a:effectLst/>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414231" y="3297681"/>
            <a:ext cx="10878820" cy="3046988"/>
          </a:xfrm>
          <a:prstGeom prst="rect">
            <a:avLst/>
          </a:prstGeom>
          <a:noFill/>
        </p:spPr>
        <p:txBody>
          <a:bodyPr wrap="square" rtlCol="0">
            <a:spAutoFit/>
          </a:bodyPr>
          <a:lstStyle/>
          <a:p>
            <a:r>
              <a:rPr lang="zh-CN" altLang="en-US" sz="2400" dirty="0">
                <a:latin typeface="+mj-ea"/>
                <a:ea typeface="+mj-ea"/>
              </a:rPr>
              <a:t>首段：</a:t>
            </a:r>
            <a:endParaRPr lang="en-US" altLang="zh-CN" sz="2400" dirty="0">
              <a:latin typeface="+mj-ea"/>
              <a:ea typeface="+mj-ea"/>
            </a:endParaRPr>
          </a:p>
          <a:p>
            <a:r>
              <a:rPr lang="en-US" altLang="zh-CN" sz="2400" dirty="0">
                <a:latin typeface="+mj-ea"/>
                <a:ea typeface="+mj-ea"/>
              </a:rPr>
              <a:t>Advertisement has always been a crucial part in the world of marketing. Throughout the decade we have seen a significant increase in the number of advertisements, whether it is on the media</a:t>
            </a:r>
            <a:r>
              <a:rPr lang="zh-CN" altLang="en-US" sz="2400" dirty="0">
                <a:latin typeface="+mj-ea"/>
                <a:ea typeface="+mj-ea"/>
              </a:rPr>
              <a:t> </a:t>
            </a:r>
            <a:r>
              <a:rPr lang="en-US" altLang="zh-CN" sz="2400" dirty="0">
                <a:latin typeface="+mj-ea"/>
                <a:ea typeface="+mj-ea"/>
              </a:rPr>
              <a:t>like television or widespread through social network platforms. The goal of advertisements is to get consumers to buy a targeted product, and while this method has been proven considerably successful, some people view it as too prevalent to catch the consumers' attention anymore.</a:t>
            </a:r>
          </a:p>
        </p:txBody>
      </p:sp>
      <p:sp>
        <p:nvSpPr>
          <p:cNvPr id="2" name="矩形 1"/>
          <p:cNvSpPr/>
          <p:nvPr/>
        </p:nvSpPr>
        <p:spPr>
          <a:xfrm>
            <a:off x="414231" y="1207982"/>
            <a:ext cx="11363537" cy="1568450"/>
          </a:xfrm>
          <a:prstGeom prst="rect">
            <a:avLst/>
          </a:prstGeom>
        </p:spPr>
        <p:txBody>
          <a:bodyPr wrap="square">
            <a:spAutoFit/>
          </a:bodyPr>
          <a:lstStyle/>
          <a:p>
            <a:r>
              <a:rPr lang="en-US" altLang="zh-CN" sz="2400" dirty="0">
                <a:solidFill>
                  <a:srgbClr val="000000"/>
                </a:solidFill>
                <a:effectLst/>
                <a:latin typeface="+mj-ea"/>
                <a:ea typeface="+mj-ea"/>
              </a:rPr>
              <a:t>Some people say that advertising is extremely successful at persuading us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to buy things. Other people think that advertising is so common that we no</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longer pay attention to it.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Discuss both these views and give your own opinion.</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C15Test3</a:t>
            </a:r>
            <a:r>
              <a:rPr lang="en-US" altLang="zh-CN" sz="2400" dirty="0">
                <a:solidFill>
                  <a:srgbClr val="0070C0"/>
                </a:solidFill>
                <a:latin typeface="+mj-ea"/>
                <a:ea typeface="+mj-ea"/>
              </a:rPr>
              <a:t>Task2</a:t>
            </a:r>
            <a:r>
              <a:rPr lang="zh-CN" altLang="en-US" sz="2400" dirty="0">
                <a:solidFill>
                  <a:srgbClr val="0070C0"/>
                </a:solidFill>
                <a:latin typeface="+mj-ea"/>
                <a:ea typeface="+mj-ea"/>
              </a:rPr>
              <a:t> </a:t>
            </a:r>
            <a:r>
              <a:rPr lang="en-US" altLang="zh-CN" sz="2400" dirty="0">
                <a:solidFill>
                  <a:srgbClr val="0070C0"/>
                </a:solidFill>
                <a:latin typeface="+mj-ea"/>
                <a:ea typeface="+mj-ea"/>
              </a:rPr>
              <a:t>Sample</a:t>
            </a:r>
            <a:r>
              <a:rPr lang="zh-CN" altLang="en-US" sz="2400" dirty="0">
                <a:solidFill>
                  <a:srgbClr val="0070C0"/>
                </a:solidFill>
                <a:latin typeface="+mj-ea"/>
                <a:ea typeface="+mj-ea"/>
              </a:rPr>
              <a:t> </a:t>
            </a:r>
            <a:r>
              <a:rPr lang="en-US" altLang="zh-CN" sz="2400" dirty="0">
                <a:solidFill>
                  <a:srgbClr val="0070C0"/>
                </a:solidFill>
                <a:latin typeface="+mj-ea"/>
                <a:ea typeface="+mj-ea"/>
              </a:rPr>
              <a:t>Answer</a:t>
            </a:r>
            <a:r>
              <a:rPr lang="zh-CN" altLang="en-US" sz="2400" dirty="0">
                <a:solidFill>
                  <a:srgbClr val="0070C0"/>
                </a:solidFill>
                <a:latin typeface="+mj-ea"/>
                <a:ea typeface="+mj-ea"/>
              </a:rPr>
              <a:t> </a:t>
            </a:r>
            <a:r>
              <a:rPr lang="en-US" altLang="zh-CN" sz="2400" u="sng" dirty="0">
                <a:solidFill>
                  <a:srgbClr val="FF0000"/>
                </a:solidFill>
                <a:latin typeface="+mj-ea"/>
                <a:ea typeface="+mj-ea"/>
              </a:rPr>
              <a:t>Band</a:t>
            </a:r>
            <a:r>
              <a:rPr lang="zh-CN" altLang="en-US" sz="2400" u="sng" dirty="0">
                <a:solidFill>
                  <a:srgbClr val="FF0000"/>
                </a:solidFill>
                <a:latin typeface="+mj-ea"/>
                <a:ea typeface="+mj-ea"/>
              </a:rPr>
              <a:t> </a:t>
            </a:r>
            <a:r>
              <a:rPr lang="en-US" altLang="zh-CN" sz="2400" u="sng" dirty="0">
                <a:solidFill>
                  <a:srgbClr val="FF0000"/>
                </a:solidFill>
                <a:latin typeface="+mj-ea"/>
                <a:ea typeface="+mj-ea"/>
              </a:rPr>
              <a:t>7</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414232" y="2977217"/>
            <a:ext cx="11506836" cy="3231654"/>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1</a:t>
            </a:r>
            <a:r>
              <a:rPr lang="zh-CN" altLang="en-US" sz="2400" dirty="0">
                <a:latin typeface="+mj-ea"/>
                <a:ea typeface="+mj-ea"/>
              </a:rPr>
              <a:t>：</a:t>
            </a:r>
            <a:endParaRPr lang="en-US" altLang="zh-CN" sz="2400" dirty="0">
              <a:latin typeface="+mj-ea"/>
              <a:ea typeface="+mj-ea"/>
            </a:endParaRPr>
          </a:p>
          <a:p>
            <a:r>
              <a:rPr lang="en-US" altLang="zh-CN" sz="2000" dirty="0">
                <a:latin typeface="+mj-ea"/>
                <a:ea typeface="+mj-ea"/>
              </a:rPr>
              <a:t>Advertisements can act as a strong persuasion device to seemingly hypnotize people into buying goods and services. This is so because of the tactics placed in the messages, such as showing people having a good time together when using a particular product, using bandwagon, showing only the upsides of usage, and applying compare and contrast strategies to show the effects of using the product and make if stand out. Even if people do not know it, these messages are repeated several</a:t>
            </a:r>
            <a:r>
              <a:rPr lang="zh-CN" altLang="en-US" sz="2000" dirty="0">
                <a:latin typeface="+mj-ea"/>
                <a:ea typeface="+mj-ea"/>
              </a:rPr>
              <a:t> </a:t>
            </a:r>
            <a:r>
              <a:rPr lang="en-US" altLang="zh-CN" sz="2000" dirty="0">
                <a:latin typeface="+mj-ea"/>
                <a:ea typeface="+mj-ea"/>
              </a:rPr>
              <a:t>times and soon it may brainwash people to Finally go out and get the product. For instance, if a person is watching television and sees a certain advertisement of a snack many times, the repeated</a:t>
            </a:r>
            <a:r>
              <a:rPr lang="zh-CN" altLang="en-US" sz="2000" dirty="0">
                <a:latin typeface="+mj-ea"/>
                <a:ea typeface="+mj-ea"/>
              </a:rPr>
              <a:t> </a:t>
            </a:r>
            <a:r>
              <a:rPr lang="en-US" altLang="zh-CN" sz="2000" dirty="0">
                <a:latin typeface="+mj-ea"/>
                <a:ea typeface="+mj-ea"/>
              </a:rPr>
              <a:t>sight of the scrumptious food may result in that person feeling hungry and succumbing to the</a:t>
            </a:r>
            <a:r>
              <a:rPr lang="zh-CN" altLang="en-US" sz="2000" dirty="0">
                <a:latin typeface="+mj-ea"/>
                <a:ea typeface="+mj-ea"/>
              </a:rPr>
              <a:t> </a:t>
            </a:r>
            <a:r>
              <a:rPr lang="en-US" altLang="zh-CN" sz="2000" dirty="0">
                <a:latin typeface="+mj-ea"/>
                <a:ea typeface="+mj-ea"/>
              </a:rPr>
              <a:t>advertisement at last.</a:t>
            </a:r>
          </a:p>
        </p:txBody>
      </p:sp>
      <p:sp>
        <p:nvSpPr>
          <p:cNvPr id="3" name="矩形 2"/>
          <p:cNvSpPr/>
          <p:nvPr>
            <p:custDataLst>
              <p:tags r:id="rId1"/>
            </p:custDataLst>
          </p:nvPr>
        </p:nvSpPr>
        <p:spPr>
          <a:xfrm>
            <a:off x="414231" y="1207982"/>
            <a:ext cx="11363537" cy="1568450"/>
          </a:xfrm>
          <a:prstGeom prst="rect">
            <a:avLst/>
          </a:prstGeom>
        </p:spPr>
        <p:txBody>
          <a:bodyPr wrap="square">
            <a:spAutoFit/>
          </a:bodyPr>
          <a:lstStyle/>
          <a:p>
            <a:r>
              <a:rPr lang="en-US" altLang="zh-CN" sz="2400" dirty="0">
                <a:solidFill>
                  <a:srgbClr val="000000"/>
                </a:solidFill>
                <a:effectLst/>
                <a:latin typeface="+mj-ea"/>
                <a:ea typeface="+mj-ea"/>
              </a:rPr>
              <a:t>Some people say that advertising is extremely successful at persuading us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to buy things. Other people think that advertising is so common that we no</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longer pay attention to it.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Discuss both these views and give your own opinion.</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C15Test3</a:t>
            </a:r>
            <a:r>
              <a:rPr lang="en-US" altLang="zh-CN" sz="2400" dirty="0">
                <a:solidFill>
                  <a:srgbClr val="0070C0"/>
                </a:solidFill>
                <a:latin typeface="+mj-ea"/>
                <a:ea typeface="+mj-ea"/>
              </a:rPr>
              <a:t>Task2</a:t>
            </a:r>
            <a:r>
              <a:rPr lang="zh-CN" altLang="en-US" sz="2400" dirty="0">
                <a:solidFill>
                  <a:srgbClr val="0070C0"/>
                </a:solidFill>
                <a:latin typeface="+mj-ea"/>
                <a:ea typeface="+mj-ea"/>
              </a:rPr>
              <a:t> </a:t>
            </a:r>
            <a:r>
              <a:rPr lang="en-US" altLang="zh-CN" sz="2400" dirty="0">
                <a:solidFill>
                  <a:srgbClr val="0070C0"/>
                </a:solidFill>
                <a:latin typeface="+mj-ea"/>
                <a:ea typeface="+mj-ea"/>
              </a:rPr>
              <a:t>Sample</a:t>
            </a:r>
            <a:r>
              <a:rPr lang="zh-CN" altLang="en-US" sz="2400" dirty="0">
                <a:solidFill>
                  <a:srgbClr val="0070C0"/>
                </a:solidFill>
                <a:latin typeface="+mj-ea"/>
                <a:ea typeface="+mj-ea"/>
              </a:rPr>
              <a:t> </a:t>
            </a:r>
            <a:r>
              <a:rPr lang="en-US" altLang="zh-CN" sz="2400" dirty="0">
                <a:solidFill>
                  <a:srgbClr val="0070C0"/>
                </a:solidFill>
                <a:latin typeface="+mj-ea"/>
                <a:ea typeface="+mj-ea"/>
              </a:rPr>
              <a:t>Answer</a:t>
            </a:r>
            <a:r>
              <a:rPr lang="zh-CN" altLang="en-US" sz="2400" dirty="0">
                <a:solidFill>
                  <a:srgbClr val="0070C0"/>
                </a:solidFill>
                <a:latin typeface="+mj-ea"/>
                <a:ea typeface="+mj-ea"/>
              </a:rPr>
              <a:t> </a:t>
            </a:r>
            <a:r>
              <a:rPr lang="en-US" altLang="zh-CN" sz="2400" u="sng" dirty="0">
                <a:solidFill>
                  <a:srgbClr val="FF0000"/>
                </a:solidFill>
                <a:latin typeface="+mj-ea"/>
                <a:ea typeface="+mj-ea"/>
              </a:rPr>
              <a:t>Band</a:t>
            </a:r>
            <a:r>
              <a:rPr lang="zh-CN" altLang="en-US" sz="2400" u="sng" dirty="0">
                <a:solidFill>
                  <a:srgbClr val="FF0000"/>
                </a:solidFill>
                <a:latin typeface="+mj-ea"/>
                <a:ea typeface="+mj-ea"/>
              </a:rPr>
              <a:t> </a:t>
            </a:r>
            <a:r>
              <a:rPr lang="en-US" altLang="zh-CN" sz="2400" u="sng" dirty="0">
                <a:solidFill>
                  <a:srgbClr val="FF0000"/>
                </a:solidFill>
                <a:latin typeface="+mj-ea"/>
                <a:ea typeface="+mj-ea"/>
              </a:rPr>
              <a:t>7</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charset="-122"/>
                <a:ea typeface="微软雅黑" panose="020B050302020402020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charset="-122"/>
                <a:ea typeface="微软雅黑" panose="020B0503020204020204" charset="-122"/>
              </a:rPr>
              <a:t> （</a:t>
            </a:r>
            <a:r>
              <a:rPr lang="en-US" altLang="zh-CN" sz="2400" dirty="0">
                <a:solidFill>
                  <a:schemeClr val="accent1">
                    <a:lumMod val="75000"/>
                  </a:schemeClr>
                </a:solidFill>
                <a:effectLst/>
                <a:latin typeface="微软雅黑" panose="020B0503020204020204" charset="-122"/>
                <a:ea typeface="微软雅黑" panose="020B0503020204020204" charset="-122"/>
              </a:rPr>
              <a:t>C</a:t>
            </a:r>
            <a:r>
              <a:rPr lang="en-US" altLang="zh-CN" sz="2400" dirty="0">
                <a:solidFill>
                  <a:schemeClr val="accent1">
                    <a:lumMod val="75000"/>
                  </a:schemeClr>
                </a:solidFill>
                <a:latin typeface="微软雅黑" panose="020B0503020204020204" charset="-122"/>
                <a:ea typeface="微软雅黑" panose="020B0503020204020204" charset="-122"/>
              </a:rPr>
              <a:t>14T2W2</a:t>
            </a:r>
            <a:r>
              <a:rPr lang="zh-CN" altLang="en-US" sz="2400" dirty="0">
                <a:solidFill>
                  <a:schemeClr val="accent1">
                    <a:lumMod val="75000"/>
                  </a:schemeClr>
                </a:solidFill>
                <a:effectLst/>
                <a:latin typeface="微软雅黑" panose="020B0503020204020204" charset="-122"/>
                <a:ea typeface="微软雅黑" panose="020B0503020204020204" charset="-122"/>
              </a:rPr>
              <a:t>）</a:t>
            </a:r>
            <a:endParaRPr lang="en-US" altLang="zh-CN" sz="2400" dirty="0">
              <a:solidFill>
                <a:schemeClr val="accent1">
                  <a:lumMod val="75000"/>
                </a:schemeClr>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414231" y="2703135"/>
            <a:ext cx="11608436" cy="4154984"/>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2</a:t>
            </a:r>
            <a:r>
              <a:rPr lang="zh-CN" altLang="en-US" sz="2400" dirty="0">
                <a:latin typeface="+mj-ea"/>
                <a:ea typeface="+mj-ea"/>
              </a:rPr>
              <a:t>：</a:t>
            </a:r>
            <a:endParaRPr lang="en-US" altLang="zh-CN" sz="2400" dirty="0">
              <a:latin typeface="+mj-ea"/>
              <a:ea typeface="+mj-ea"/>
            </a:endParaRPr>
          </a:p>
          <a:p>
            <a:r>
              <a:rPr lang="en-US" altLang="zh-CN" sz="2000" dirty="0">
                <a:latin typeface="+mj-ea"/>
                <a:ea typeface="+mj-ea"/>
              </a:rPr>
              <a:t>Nevertheless, there is another point of view in which the widespread of advertisements makes it a normal thing. After watching a dozen of advertisements people will see it as a mere everyday routine and cease to pay attention to the message of the advertisement.</a:t>
            </a:r>
            <a:r>
              <a:rPr lang="zh-CN" altLang="en-US" sz="2000" dirty="0">
                <a:latin typeface="+mj-ea"/>
                <a:ea typeface="+mj-ea"/>
              </a:rPr>
              <a:t> </a:t>
            </a:r>
            <a:r>
              <a:rPr lang="en-US" altLang="zh-CN" sz="2000" dirty="0">
                <a:latin typeface="+mj-ea"/>
                <a:ea typeface="+mj-ea"/>
              </a:rPr>
              <a:t>Some people may</a:t>
            </a:r>
            <a:r>
              <a:rPr lang="zh-CN" altLang="en-US" sz="2000" dirty="0">
                <a:latin typeface="+mj-ea"/>
                <a:ea typeface="+mj-ea"/>
              </a:rPr>
              <a:t> </a:t>
            </a:r>
            <a:r>
              <a:rPr lang="en-US" altLang="zh-CN" sz="2000" dirty="0">
                <a:latin typeface="+mj-ea"/>
                <a:ea typeface="+mj-ea"/>
              </a:rPr>
              <a:t>even choose to turn off a television channel, for instance, only just to avoid seeing and hearing</a:t>
            </a:r>
            <a:r>
              <a:rPr lang="zh-CN" altLang="en-US" sz="2000" dirty="0">
                <a:latin typeface="+mj-ea"/>
                <a:ea typeface="+mj-ea"/>
              </a:rPr>
              <a:t> </a:t>
            </a:r>
            <a:r>
              <a:rPr lang="en-US" altLang="zh-CN" sz="2000" dirty="0">
                <a:latin typeface="+mj-ea"/>
                <a:ea typeface="+mj-ea"/>
              </a:rPr>
              <a:t>repetitive advertisements. After a certain frequency, they start to get bored and stop paying</a:t>
            </a:r>
            <a:r>
              <a:rPr lang="zh-CN" altLang="en-US" sz="2000" dirty="0">
                <a:latin typeface="+mj-ea"/>
                <a:ea typeface="+mj-ea"/>
              </a:rPr>
              <a:t> </a:t>
            </a:r>
            <a:r>
              <a:rPr lang="en-US" altLang="zh-CN" sz="2000" dirty="0">
                <a:latin typeface="+mj-ea"/>
                <a:ea typeface="+mj-ea"/>
              </a:rPr>
              <a:t>attention to ads. Hence, in the end, the main goal of advertisements is not complete since the people whom the messages are sent out</a:t>
            </a:r>
            <a:r>
              <a:rPr lang="zh-CN" altLang="en-US" sz="2000" dirty="0">
                <a:latin typeface="+mj-ea"/>
                <a:ea typeface="+mj-ea"/>
              </a:rPr>
              <a:t> </a:t>
            </a:r>
            <a:r>
              <a:rPr lang="en-US" altLang="zh-CN" sz="2000" dirty="0">
                <a:latin typeface="+mj-ea"/>
                <a:ea typeface="+mj-ea"/>
              </a:rPr>
              <a:t>to do not receive that message. A real-life example can be</a:t>
            </a:r>
            <a:r>
              <a:rPr lang="zh-CN" altLang="en-US" sz="2000" dirty="0">
                <a:latin typeface="+mj-ea"/>
                <a:ea typeface="+mj-ea"/>
              </a:rPr>
              <a:t> </a:t>
            </a:r>
            <a:r>
              <a:rPr lang="en-US" altLang="zh-CN" sz="2000" dirty="0">
                <a:latin typeface="+mj-ea"/>
                <a:ea typeface="+mj-ea"/>
              </a:rPr>
              <a:t>seen from advertisements in a particular social media platform, YouTube. In the YouTube marketing, advertisements are place before and in between videos, hoping that the viewers would</a:t>
            </a:r>
            <a:r>
              <a:rPr lang="zh-CN" altLang="en-US" sz="2000" dirty="0">
                <a:latin typeface="+mj-ea"/>
                <a:ea typeface="+mj-ea"/>
              </a:rPr>
              <a:t> </a:t>
            </a:r>
            <a:r>
              <a:rPr lang="en-US" altLang="zh-CN" sz="2000" dirty="0">
                <a:latin typeface="+mj-ea"/>
                <a:ea typeface="+mj-ea"/>
              </a:rPr>
              <a:t>also be forced to watch the advertisements, too. However, this is not usually the case, since many</a:t>
            </a:r>
            <a:r>
              <a:rPr lang="zh-CN" altLang="en-US" sz="2000" dirty="0">
                <a:latin typeface="+mj-ea"/>
                <a:ea typeface="+mj-ea"/>
              </a:rPr>
              <a:t> </a:t>
            </a:r>
            <a:r>
              <a:rPr lang="en-US" altLang="zh-CN" sz="2000" dirty="0">
                <a:latin typeface="+mj-ea"/>
                <a:ea typeface="+mj-ea"/>
              </a:rPr>
              <a:t>people would just click "Skip Ad" and continue on.</a:t>
            </a:r>
          </a:p>
        </p:txBody>
      </p:sp>
      <p:sp>
        <p:nvSpPr>
          <p:cNvPr id="3" name="矩形 2"/>
          <p:cNvSpPr/>
          <p:nvPr>
            <p:custDataLst>
              <p:tags r:id="rId1"/>
            </p:custDataLst>
          </p:nvPr>
        </p:nvSpPr>
        <p:spPr>
          <a:xfrm>
            <a:off x="414231" y="1207982"/>
            <a:ext cx="11363537" cy="1568450"/>
          </a:xfrm>
          <a:prstGeom prst="rect">
            <a:avLst/>
          </a:prstGeom>
        </p:spPr>
        <p:txBody>
          <a:bodyPr wrap="square">
            <a:spAutoFit/>
          </a:bodyPr>
          <a:lstStyle/>
          <a:p>
            <a:r>
              <a:rPr lang="en-US" altLang="zh-CN" sz="2400" dirty="0">
                <a:solidFill>
                  <a:srgbClr val="000000"/>
                </a:solidFill>
                <a:effectLst/>
                <a:latin typeface="+mj-ea"/>
                <a:ea typeface="+mj-ea"/>
              </a:rPr>
              <a:t>Some people say that advertising is extremely successful at persuading us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to buy things. Other people think that advertising is so common that we no</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longer pay attention to it.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Discuss both these views and give your own opinion.</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C15Test3</a:t>
            </a:r>
            <a:r>
              <a:rPr lang="en-US" altLang="zh-CN" sz="2400" dirty="0">
                <a:solidFill>
                  <a:srgbClr val="0070C0"/>
                </a:solidFill>
                <a:latin typeface="+mj-ea"/>
                <a:ea typeface="+mj-ea"/>
              </a:rPr>
              <a:t>Task2</a:t>
            </a:r>
            <a:r>
              <a:rPr lang="zh-CN" altLang="en-US" sz="2400" dirty="0">
                <a:solidFill>
                  <a:srgbClr val="0070C0"/>
                </a:solidFill>
                <a:latin typeface="+mj-ea"/>
                <a:ea typeface="+mj-ea"/>
              </a:rPr>
              <a:t> </a:t>
            </a:r>
            <a:r>
              <a:rPr lang="en-US" altLang="zh-CN" sz="2400" dirty="0">
                <a:solidFill>
                  <a:srgbClr val="0070C0"/>
                </a:solidFill>
                <a:latin typeface="+mj-ea"/>
                <a:ea typeface="+mj-ea"/>
              </a:rPr>
              <a:t>Sample</a:t>
            </a:r>
            <a:r>
              <a:rPr lang="zh-CN" altLang="en-US" sz="2400" dirty="0">
                <a:solidFill>
                  <a:srgbClr val="0070C0"/>
                </a:solidFill>
                <a:latin typeface="+mj-ea"/>
                <a:ea typeface="+mj-ea"/>
              </a:rPr>
              <a:t> </a:t>
            </a:r>
            <a:r>
              <a:rPr lang="en-US" altLang="zh-CN" sz="2400" dirty="0">
                <a:solidFill>
                  <a:srgbClr val="0070C0"/>
                </a:solidFill>
                <a:latin typeface="+mj-ea"/>
                <a:ea typeface="+mj-ea"/>
              </a:rPr>
              <a:t>Answer</a:t>
            </a:r>
            <a:r>
              <a:rPr lang="zh-CN" altLang="en-US" sz="2400" dirty="0">
                <a:solidFill>
                  <a:srgbClr val="0070C0"/>
                </a:solidFill>
                <a:latin typeface="+mj-ea"/>
                <a:ea typeface="+mj-ea"/>
              </a:rPr>
              <a:t> </a:t>
            </a:r>
            <a:r>
              <a:rPr lang="en-US" altLang="zh-CN" sz="2400" u="sng" dirty="0">
                <a:solidFill>
                  <a:srgbClr val="FF0000"/>
                </a:solidFill>
                <a:latin typeface="+mj-ea"/>
                <a:ea typeface="+mj-ea"/>
              </a:rPr>
              <a:t>Band</a:t>
            </a:r>
            <a:r>
              <a:rPr lang="zh-CN" altLang="en-US" sz="2400" u="sng" dirty="0">
                <a:solidFill>
                  <a:srgbClr val="FF0000"/>
                </a:solidFill>
                <a:latin typeface="+mj-ea"/>
                <a:ea typeface="+mj-ea"/>
              </a:rPr>
              <a:t> </a:t>
            </a:r>
            <a:r>
              <a:rPr lang="en-US" altLang="zh-CN" sz="2400" u="sng" dirty="0">
                <a:solidFill>
                  <a:srgbClr val="FF0000"/>
                </a:solidFill>
                <a:latin typeface="+mj-ea"/>
                <a:ea typeface="+mj-ea"/>
              </a:rPr>
              <a:t>7</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414231" y="3429000"/>
            <a:ext cx="10878820" cy="2308324"/>
          </a:xfrm>
          <a:prstGeom prst="rect">
            <a:avLst/>
          </a:prstGeom>
          <a:noFill/>
        </p:spPr>
        <p:txBody>
          <a:bodyPr wrap="square" rtlCol="0">
            <a:spAutoFit/>
          </a:bodyPr>
          <a:lstStyle/>
          <a:p>
            <a:r>
              <a:rPr lang="zh-CN" altLang="en-US" sz="2400" dirty="0">
                <a:latin typeface="+mj-ea"/>
                <a:ea typeface="+mj-ea"/>
              </a:rPr>
              <a:t>结尾：</a:t>
            </a:r>
            <a:endParaRPr lang="en-US" altLang="zh-CN" sz="2400" dirty="0">
              <a:latin typeface="+mj-ea"/>
              <a:ea typeface="+mj-ea"/>
            </a:endParaRPr>
          </a:p>
          <a:p>
            <a:r>
              <a:rPr lang="en-US" altLang="zh-CN" sz="2400" dirty="0">
                <a:latin typeface="+mj-ea"/>
                <a:ea typeface="+mj-ea"/>
              </a:rPr>
              <a:t>ln conclusion, advertisements can be successful in persuading people to purchase goods and</a:t>
            </a:r>
            <a:r>
              <a:rPr lang="zh-CN" altLang="en-US" sz="2400" dirty="0">
                <a:latin typeface="+mj-ea"/>
                <a:ea typeface="+mj-ea"/>
              </a:rPr>
              <a:t> </a:t>
            </a:r>
            <a:r>
              <a:rPr lang="en-US" altLang="zh-CN" sz="2400" dirty="0">
                <a:latin typeface="+mj-ea"/>
                <a:ea typeface="+mj-ea"/>
              </a:rPr>
              <a:t>services, or they can be unsuccessful in many was. They are very commonly seen nowadays, but</a:t>
            </a:r>
            <a:r>
              <a:rPr lang="zh-CN" altLang="en-US" sz="2400" dirty="0">
                <a:latin typeface="+mj-ea"/>
                <a:ea typeface="+mj-ea"/>
              </a:rPr>
              <a:t> </a:t>
            </a:r>
            <a:r>
              <a:rPr lang="en-US" altLang="zh-CN" sz="2400" dirty="0">
                <a:latin typeface="+mj-ea"/>
                <a:ea typeface="+mj-ea"/>
              </a:rPr>
              <a:t>not all of them fulfill their purpose. Thus, advertisements must be designed and presented in the</a:t>
            </a:r>
            <a:r>
              <a:rPr lang="zh-CN" altLang="en-US" sz="2400" dirty="0">
                <a:latin typeface="+mj-ea"/>
                <a:ea typeface="+mj-ea"/>
              </a:rPr>
              <a:t> </a:t>
            </a:r>
            <a:r>
              <a:rPr lang="en-US" altLang="zh-CN" sz="2400" dirty="0">
                <a:latin typeface="+mj-ea"/>
                <a:ea typeface="+mj-ea"/>
              </a:rPr>
              <a:t>correct way to result in the highest effectiveness.</a:t>
            </a:r>
          </a:p>
        </p:txBody>
      </p:sp>
      <p:sp>
        <p:nvSpPr>
          <p:cNvPr id="3" name="矩形 2"/>
          <p:cNvSpPr/>
          <p:nvPr>
            <p:custDataLst>
              <p:tags r:id="rId1"/>
            </p:custDataLst>
          </p:nvPr>
        </p:nvSpPr>
        <p:spPr>
          <a:xfrm>
            <a:off x="414231" y="1207982"/>
            <a:ext cx="11363537" cy="1568450"/>
          </a:xfrm>
          <a:prstGeom prst="rect">
            <a:avLst/>
          </a:prstGeom>
        </p:spPr>
        <p:txBody>
          <a:bodyPr wrap="square">
            <a:spAutoFit/>
          </a:bodyPr>
          <a:lstStyle/>
          <a:p>
            <a:r>
              <a:rPr lang="en-US" altLang="zh-CN" sz="2400" dirty="0">
                <a:solidFill>
                  <a:srgbClr val="000000"/>
                </a:solidFill>
                <a:effectLst/>
                <a:latin typeface="+mj-ea"/>
                <a:ea typeface="+mj-ea"/>
              </a:rPr>
              <a:t>Some people say that advertising is extremely successful at persuading us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to buy things. Other people think that advertising is so common that we no</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longer pay attention to it.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Discuss both these views and give your own opinion.</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C15Test3</a:t>
            </a:r>
            <a:r>
              <a:rPr lang="en-US" altLang="zh-CN" sz="2400" dirty="0">
                <a:solidFill>
                  <a:srgbClr val="0070C0"/>
                </a:solidFill>
                <a:latin typeface="+mj-ea"/>
                <a:ea typeface="+mj-ea"/>
              </a:rPr>
              <a:t>Task2</a:t>
            </a:r>
            <a:r>
              <a:rPr lang="zh-CN" altLang="en-US" sz="2400" dirty="0">
                <a:solidFill>
                  <a:srgbClr val="0070C0"/>
                </a:solidFill>
                <a:latin typeface="+mj-ea"/>
                <a:ea typeface="+mj-ea"/>
              </a:rPr>
              <a:t> </a:t>
            </a:r>
            <a:r>
              <a:rPr lang="en-US" altLang="zh-CN" sz="2400" dirty="0">
                <a:solidFill>
                  <a:srgbClr val="0070C0"/>
                </a:solidFill>
                <a:latin typeface="+mj-ea"/>
                <a:ea typeface="+mj-ea"/>
              </a:rPr>
              <a:t>Sample</a:t>
            </a:r>
            <a:r>
              <a:rPr lang="zh-CN" altLang="en-US" sz="2400" dirty="0">
                <a:solidFill>
                  <a:srgbClr val="0070C0"/>
                </a:solidFill>
                <a:latin typeface="+mj-ea"/>
                <a:ea typeface="+mj-ea"/>
              </a:rPr>
              <a:t> </a:t>
            </a:r>
            <a:r>
              <a:rPr lang="en-US" altLang="zh-CN" sz="2400" dirty="0">
                <a:solidFill>
                  <a:srgbClr val="0070C0"/>
                </a:solidFill>
                <a:latin typeface="+mj-ea"/>
                <a:ea typeface="+mj-ea"/>
              </a:rPr>
              <a:t>Answer</a:t>
            </a:r>
            <a:r>
              <a:rPr lang="zh-CN" altLang="en-US" sz="2400" dirty="0">
                <a:solidFill>
                  <a:srgbClr val="0070C0"/>
                </a:solidFill>
                <a:latin typeface="+mj-ea"/>
                <a:ea typeface="+mj-ea"/>
              </a:rPr>
              <a:t> </a:t>
            </a:r>
            <a:r>
              <a:rPr lang="en-US" altLang="zh-CN" sz="2400" u="sng" dirty="0">
                <a:solidFill>
                  <a:srgbClr val="FF0000"/>
                </a:solidFill>
                <a:latin typeface="+mj-ea"/>
                <a:ea typeface="+mj-ea"/>
              </a:rPr>
              <a:t>Band</a:t>
            </a:r>
            <a:r>
              <a:rPr lang="zh-CN" altLang="en-US" sz="2400" u="sng" dirty="0">
                <a:solidFill>
                  <a:srgbClr val="FF0000"/>
                </a:solidFill>
                <a:latin typeface="+mj-ea"/>
                <a:ea typeface="+mj-ea"/>
              </a:rPr>
              <a:t> </a:t>
            </a:r>
            <a:r>
              <a:rPr lang="en-US" altLang="zh-CN" sz="2400" u="sng" dirty="0">
                <a:solidFill>
                  <a:srgbClr val="FF0000"/>
                </a:solidFill>
                <a:latin typeface="+mj-ea"/>
                <a:ea typeface="+mj-ea"/>
              </a:rPr>
              <a:t>7</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4294967295"/>
          </p:nvPr>
        </p:nvSpPr>
        <p:spPr>
          <a:xfrm>
            <a:off x="8610600" y="6356350"/>
            <a:ext cx="2743200" cy="365125"/>
          </a:xfrm>
        </p:spPr>
        <p:txBody>
          <a:bodyPr/>
          <a:lstStyle/>
          <a:p>
            <a:pPr lvl="0"/>
            <a:fld id="{86CB4B4D-7CA3-9044-876B-883B54F8677D}" type="slidenum">
              <a:rPr lang="en-US" smtClean="0"/>
              <a:pPr lvl="0"/>
              <a:t>42</a:t>
            </a:fld>
            <a:endParaRPr lang="en-US"/>
          </a:p>
        </p:txBody>
      </p:sp>
      <p:sp>
        <p:nvSpPr>
          <p:cNvPr id="7" name="文本占位符 6"/>
          <p:cNvSpPr>
            <a:spLocks noGrp="1"/>
          </p:cNvSpPr>
          <p:nvPr>
            <p:ph type="body" sz="quarter" idx="12"/>
          </p:nvPr>
        </p:nvSpPr>
        <p:spPr>
          <a:xfrm>
            <a:off x="952538" y="2949300"/>
            <a:ext cx="2667000" cy="446484"/>
          </a:xfrm>
        </p:spPr>
        <p:txBody>
          <a:bodyPr>
            <a:noAutofit/>
          </a:bodyPr>
          <a:lstStyle/>
          <a:p>
            <a:pPr marL="0" lvl="0" indent="0">
              <a:buNone/>
            </a:pPr>
            <a:r>
              <a:rPr kumimoji="1" lang="en-US" altLang="zh-CN" sz="2000" dirty="0">
                <a:solidFill>
                  <a:schemeClr val="tx1"/>
                </a:solidFill>
                <a:latin typeface="+mj-ea"/>
                <a:ea typeface="+mj-ea"/>
              </a:rPr>
              <a:t>Science &amp; technology</a:t>
            </a:r>
            <a:endParaRPr kumimoji="1" lang="zh-CN" altLang="en-US" sz="2000" dirty="0">
              <a:solidFill>
                <a:schemeClr val="tx1"/>
              </a:solidFill>
              <a:latin typeface="+mj-ea"/>
              <a:ea typeface="+mj-ea"/>
            </a:endParaRPr>
          </a:p>
        </p:txBody>
      </p:sp>
      <p:sp>
        <p:nvSpPr>
          <p:cNvPr id="8" name="文本占位符 7"/>
          <p:cNvSpPr>
            <a:spLocks noGrp="1"/>
          </p:cNvSpPr>
          <p:nvPr>
            <p:ph type="body" sz="quarter" idx="13"/>
          </p:nvPr>
        </p:nvSpPr>
        <p:spPr>
          <a:xfrm>
            <a:off x="1207472" y="3693254"/>
            <a:ext cx="2412066" cy="1306412"/>
          </a:xfrm>
        </p:spPr>
        <p:txBody>
          <a:bodyPr>
            <a:normAutofit fontScale="92500"/>
          </a:bodyPr>
          <a:lstStyle/>
          <a:p>
            <a:pPr marL="321310" indent="-321310">
              <a:lnSpc>
                <a:spcPct val="150000"/>
              </a:lnSpc>
              <a:buFont typeface="+mj-lt"/>
              <a:buAutoNum type="arabicPeriod" startAt="3"/>
            </a:pPr>
            <a:r>
              <a:rPr lang="zh-CN" altLang="en-US" b="1" dirty="0">
                <a:solidFill>
                  <a:schemeClr val="tx1"/>
                </a:solidFill>
                <a:latin typeface="+mj-ea"/>
                <a:ea typeface="+mj-ea"/>
              </a:rPr>
              <a:t>科技类话题范文分析</a:t>
            </a:r>
            <a:endParaRPr kumimoji="1" lang="zh-CN" altLang="en-US" b="1" dirty="0">
              <a:solidFill>
                <a:schemeClr val="tx1"/>
              </a:solidFill>
              <a:latin typeface="+mj-ea"/>
              <a:ea typeface="+mj-ea"/>
            </a:endParaRPr>
          </a:p>
          <a:p>
            <a:pPr marL="321310" indent="-321310">
              <a:lnSpc>
                <a:spcPct val="150000"/>
              </a:lnSpc>
              <a:buFont typeface="+mj-lt"/>
              <a:buAutoNum type="arabicPeriod" startAt="3"/>
            </a:pPr>
            <a:r>
              <a:rPr lang="zh-CN" altLang="en-US" b="1" dirty="0">
                <a:solidFill>
                  <a:schemeClr val="tx1"/>
                </a:solidFill>
                <a:latin typeface="+mj-ea"/>
                <a:ea typeface="+mj-ea"/>
              </a:rPr>
              <a:t>科技类话题提纲练习</a:t>
            </a:r>
            <a:endParaRPr kumimoji="1" lang="zh-CN" altLang="en-US" b="1" dirty="0">
              <a:solidFill>
                <a:schemeClr val="tx1"/>
              </a:solidFill>
              <a:latin typeface="+mj-ea"/>
              <a:ea typeface="+mj-ea"/>
            </a:endParaRPr>
          </a:p>
        </p:txBody>
      </p:sp>
      <p:sp>
        <p:nvSpPr>
          <p:cNvPr id="10" name="文本占位符 9"/>
          <p:cNvSpPr>
            <a:spLocks noGrp="1"/>
          </p:cNvSpPr>
          <p:nvPr>
            <p:ph type="body" sz="quarter" idx="20"/>
          </p:nvPr>
        </p:nvSpPr>
        <p:spPr>
          <a:xfrm>
            <a:off x="8725208" y="3172542"/>
            <a:ext cx="2802228" cy="1509018"/>
          </a:xfrm>
        </p:spPr>
        <p:txBody>
          <a:bodyPr>
            <a:normAutofit/>
          </a:bodyPr>
          <a:lstStyle/>
          <a:p>
            <a:pPr marL="321310" indent="-321310">
              <a:lnSpc>
                <a:spcPct val="150000"/>
              </a:lnSpc>
              <a:buAutoNum type="arabicPeriod"/>
            </a:pPr>
            <a:r>
              <a:rPr lang="zh-CN" altLang="en-US" b="1" dirty="0">
                <a:solidFill>
                  <a:schemeClr val="tx1"/>
                </a:solidFill>
                <a:latin typeface="+mj-ea"/>
                <a:ea typeface="+mj-ea"/>
              </a:rPr>
              <a:t>科技类话题词汇</a:t>
            </a:r>
          </a:p>
          <a:p>
            <a:pPr marL="0" indent="0">
              <a:lnSpc>
                <a:spcPct val="150000"/>
              </a:lnSpc>
              <a:buFont typeface="+mj-lt"/>
              <a:buNone/>
            </a:pPr>
            <a:r>
              <a:rPr lang="en-US" altLang="zh-CN" b="1" dirty="0">
                <a:solidFill>
                  <a:schemeClr val="tx1"/>
                </a:solidFill>
                <a:latin typeface="+mj-ea"/>
                <a:ea typeface="+mj-ea"/>
              </a:rPr>
              <a:t>2. </a:t>
            </a:r>
            <a:r>
              <a:rPr lang="zh-CN" altLang="en-US" b="1" dirty="0">
                <a:solidFill>
                  <a:schemeClr val="tx1"/>
                </a:solidFill>
                <a:latin typeface="+mj-ea"/>
                <a:ea typeface="+mj-ea"/>
              </a:rPr>
              <a:t>科技类真题思路分析</a:t>
            </a:r>
            <a:endParaRPr lang="en-US" altLang="zh-CN" b="1" dirty="0">
              <a:solidFill>
                <a:schemeClr val="tx1"/>
              </a:solidFill>
              <a:latin typeface="+mj-ea"/>
              <a:ea typeface="+mj-ea"/>
            </a:endParaRPr>
          </a:p>
        </p:txBody>
      </p:sp>
      <p:pic>
        <p:nvPicPr>
          <p:cNvPr id="14" name="图片占位符 13"/>
          <p:cNvPicPr>
            <a:picLocks noGrp="1" noChangeAspect="1"/>
          </p:cNvPicPr>
          <p:nvPr>
            <p:ph type="pic" sz="quarter" idx="14"/>
          </p:nvPr>
        </p:nvPicPr>
        <p:blipFill rotWithShape="1">
          <a:blip r:embed="rId2">
            <a:extLst>
              <a:ext uri="{28A0092B-C50C-407E-A947-70E740481C1C}">
                <a14:useLocalDpi xmlns:a14="http://schemas.microsoft.com/office/drawing/2010/main" xmlns="" val="0"/>
              </a:ext>
            </a:extLst>
          </a:blip>
          <a:srcRect l="22845" t="-18377" r="19323" b="-16991"/>
          <a:stretch>
            <a:fillRect/>
          </a:stretch>
        </p:blipFill>
        <p:spPr/>
      </p:pic>
      <p:cxnSp>
        <p:nvCxnSpPr>
          <p:cNvPr id="11"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1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
        <p:nvSpPr>
          <p:cNvPr id="13" name="文本占位符 6"/>
          <p:cNvSpPr>
            <a:spLocks noGrp="1"/>
          </p:cNvSpPr>
          <p:nvPr>
            <p:ph type="body" sz="quarter" idx="12"/>
          </p:nvPr>
        </p:nvSpPr>
        <p:spPr>
          <a:xfrm>
            <a:off x="8487608" y="2264945"/>
            <a:ext cx="2667000" cy="446484"/>
          </a:xfrm>
        </p:spPr>
        <p:txBody>
          <a:bodyPr>
            <a:noAutofit/>
          </a:bodyPr>
          <a:lstStyle/>
          <a:p>
            <a:pPr marL="0" lvl="0" indent="0">
              <a:buNone/>
            </a:pPr>
            <a:r>
              <a:rPr kumimoji="1" lang="en-US" altLang="zh-CN" sz="2000" dirty="0">
                <a:solidFill>
                  <a:schemeClr val="tx1"/>
                </a:solidFill>
                <a:latin typeface="+mj-ea"/>
                <a:ea typeface="+mj-ea"/>
              </a:rPr>
              <a:t>Science &amp; technology</a:t>
            </a:r>
            <a:endParaRPr kumimoji="1" lang="zh-CN" altLang="en-US" sz="2000" dirty="0">
              <a:solidFill>
                <a:schemeClr val="tx1"/>
              </a:solidFill>
              <a:latin typeface="+mj-ea"/>
              <a:ea typeface="+mj-ea"/>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p:tgtEl>
                                          <p:spTgt spid="10">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10">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1" fill="hold"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 calcmode="lin" valueType="num">
                                      <p:cBhvr additive="base">
                                        <p:cTn id="13" dur="500"/>
                                        <p:tgtEl>
                                          <p:spTgt spid="8">
                                            <p:txEl>
                                              <p:pRg st="0" end="0"/>
                                            </p:txEl>
                                          </p:spTgt>
                                        </p:tgtEl>
                                        <p:attrNameLst>
                                          <p:attrName>ppt_y</p:attrName>
                                        </p:attrNameLst>
                                      </p:cBhvr>
                                      <p:tavLst>
                                        <p:tav tm="0">
                                          <p:val>
                                            <p:strVal val="#ppt_y-#ppt_h*1.125000"/>
                                          </p:val>
                                        </p:tav>
                                        <p:tav tm="100000">
                                          <p:val>
                                            <p:strVal val="#ppt_y"/>
                                          </p:val>
                                        </p:tav>
                                      </p:tavLst>
                                    </p:anim>
                                    <p:animEffect transition="in" filter="wipe(down)">
                                      <p:cBhvr>
                                        <p:cTn id="14" dur="500"/>
                                        <p:tgtEl>
                                          <p:spTgt spid="8">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1" fill="hold"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p:tgtEl>
                                          <p:spTgt spid="8">
                                            <p:txEl>
                                              <p:pRg st="1" end="1"/>
                                            </p:txEl>
                                          </p:spTgt>
                                        </p:tgtEl>
                                        <p:attrNameLst>
                                          <p:attrName>ppt_y</p:attrName>
                                        </p:attrNameLst>
                                      </p:cBhvr>
                                      <p:tavLst>
                                        <p:tav tm="0">
                                          <p:val>
                                            <p:strVal val="#ppt_y-#ppt_h*1.125000"/>
                                          </p:val>
                                        </p:tav>
                                        <p:tav tm="100000">
                                          <p:val>
                                            <p:strVal val="#ppt_y"/>
                                          </p:val>
                                        </p:tav>
                                      </p:tavLst>
                                    </p:anim>
                                    <p:animEffect transition="in" filter="wipe(down)">
                                      <p:cBhvr>
                                        <p:cTn id="2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368017" y="1454488"/>
            <a:ext cx="1817904" cy="973336"/>
          </a:xfrm>
        </p:spPr>
        <p:txBody>
          <a:bodyPr>
            <a:normAutofit/>
          </a:bodyPr>
          <a:lstStyle/>
          <a:p>
            <a:r>
              <a:rPr lang="zh-CN" altLang="en-US" sz="2400" dirty="0">
                <a:latin typeface="微软雅黑" panose="020B0503020204020204" pitchFamily="34" charset="-122"/>
                <a:ea typeface="微软雅黑" panose="020B0503020204020204" pitchFamily="34" charset="-122"/>
              </a:rPr>
              <a:t>词汇扩展 </a:t>
            </a:r>
            <a:endParaRPr kumimoji="1" lang="zh-CN" altLang="en-US" sz="2400" dirty="0">
              <a:latin typeface="微软雅黑" panose="020B0503020204020204" pitchFamily="34" charset="-122"/>
              <a:ea typeface="微软雅黑" panose="020B0503020204020204" pitchFamily="34" charset="-122"/>
            </a:endParaRPr>
          </a:p>
        </p:txBody>
      </p:sp>
      <p:sp>
        <p:nvSpPr>
          <p:cNvPr id="4" name="文本占位符 3"/>
          <p:cNvSpPr>
            <a:spLocks noGrp="1"/>
          </p:cNvSpPr>
          <p:nvPr>
            <p:ph type="body" sz="quarter" idx="12"/>
          </p:nvPr>
        </p:nvSpPr>
        <p:spPr>
          <a:xfrm>
            <a:off x="3847720" y="1999199"/>
            <a:ext cx="2667000" cy="446484"/>
          </a:xfrm>
        </p:spPr>
        <p:txBody>
          <a:bodyPr>
            <a:normAutofit/>
          </a:bodyPr>
          <a:lstStyle/>
          <a:p>
            <a:r>
              <a:rPr lang="zh-CN" altLang="zh-CN" sz="2400" b="1" dirty="0">
                <a:solidFill>
                  <a:schemeClr val="tx1"/>
                </a:solidFill>
                <a:latin typeface="微软雅黑" panose="020B0503020204020204" pitchFamily="34" charset="-122"/>
                <a:ea typeface="微软雅黑" panose="020B0503020204020204" pitchFamily="34" charset="-122"/>
              </a:rPr>
              <a:t>高科技</a:t>
            </a:r>
          </a:p>
        </p:txBody>
      </p:sp>
      <p:sp>
        <p:nvSpPr>
          <p:cNvPr id="5" name="文本占位符 4"/>
          <p:cNvSpPr>
            <a:spLocks noGrp="1"/>
          </p:cNvSpPr>
          <p:nvPr>
            <p:ph type="body" sz="quarter" idx="13"/>
          </p:nvPr>
        </p:nvSpPr>
        <p:spPr>
          <a:xfrm>
            <a:off x="3847721" y="2445683"/>
            <a:ext cx="3862876" cy="2588507"/>
          </a:xfrm>
        </p:spPr>
        <p:txBody>
          <a:bodyPr>
            <a:noAutofit/>
          </a:bodyPr>
          <a:lstStyle/>
          <a:p>
            <a:pPr marL="241300" indent="-241300" algn="just">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advanced technology</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just">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Sophisticated</a:t>
            </a:r>
            <a:r>
              <a:rPr lang="zh-CN" altLang="en-US"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 </a:t>
            </a: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tech</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just">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cutting-edge tech</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just">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high-tech</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4"/>
          </p:nvPr>
        </p:nvSpPr>
        <p:spPr>
          <a:xfrm>
            <a:off x="7994423" y="1981340"/>
            <a:ext cx="2667000" cy="446484"/>
          </a:xfrm>
        </p:spPr>
        <p:txBody>
          <a:bodyPr>
            <a:normAutofit/>
          </a:bodyPr>
          <a:lstStyle/>
          <a:p>
            <a:r>
              <a:rPr lang="zh-CN" altLang="zh-CN" sz="2400" b="1" dirty="0">
                <a:solidFill>
                  <a:schemeClr val="tx1"/>
                </a:solidFill>
                <a:latin typeface="微软雅黑" panose="020B0503020204020204" pitchFamily="34" charset="-122"/>
                <a:ea typeface="微软雅黑" panose="020B0503020204020204" pitchFamily="34" charset="-122"/>
              </a:rPr>
              <a:t>科技的进步</a:t>
            </a:r>
          </a:p>
        </p:txBody>
      </p:sp>
      <p:sp>
        <p:nvSpPr>
          <p:cNvPr id="7" name="文本占位符 6"/>
          <p:cNvSpPr>
            <a:spLocks noGrp="1"/>
          </p:cNvSpPr>
          <p:nvPr>
            <p:ph type="body" sz="quarter" idx="15"/>
          </p:nvPr>
        </p:nvSpPr>
        <p:spPr>
          <a:xfrm>
            <a:off x="7710597" y="2615016"/>
            <a:ext cx="3961373" cy="2588508"/>
          </a:xfrm>
        </p:spPr>
        <p:txBody>
          <a:bodyPr>
            <a:normAutofit/>
          </a:bodyPr>
          <a:lstStyle/>
          <a:p>
            <a:pPr marL="241300" indent="-241300" algn="l">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the advances in tech</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l">
              <a:lnSpc>
                <a:spcPct val="150000"/>
              </a:lnSpc>
              <a:buFont typeface="Arial" panose="020B0604020202090204" pitchFamily="34" charset="0"/>
              <a:buChar char="•"/>
            </a:pPr>
            <a:r>
              <a:rPr lang="en-US"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the technological innovations/advances</a:t>
            </a:r>
            <a:endParaRPr lang="zh-CN" altLang="zh-CN" sz="24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8"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1"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down)">
                                      <p:cBhvr>
                                        <p:cTn id="13" dur="500"/>
                                        <p:tgtEl>
                                          <p:spTgt spid="5">
                                            <p:txEl>
                                              <p:pRg st="0" end="0"/>
                                            </p:txEl>
                                          </p:spTgt>
                                        </p:tgtEl>
                                      </p:cBhvr>
                                    </p:animEffect>
                                  </p:childTnLst>
                                </p:cTn>
                              </p:par>
                              <p:par>
                                <p:cTn id="14" presetID="12" presetClass="entr" presetSubtype="1" fill="hold" nodeType="with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 calcmode="lin" valueType="num">
                                      <p:cBhvr additive="base">
                                        <p:cTn id="16"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down)">
                                      <p:cBhvr>
                                        <p:cTn id="17" dur="500"/>
                                        <p:tgtEl>
                                          <p:spTgt spid="5">
                                            <p:txEl>
                                              <p:pRg st="1" end="1"/>
                                            </p:txEl>
                                          </p:spTgt>
                                        </p:tgtEl>
                                      </p:cBhvr>
                                    </p:animEffect>
                                  </p:childTnLst>
                                </p:cTn>
                              </p:par>
                              <p:par>
                                <p:cTn id="18" presetID="12" presetClass="entr" presetSubtype="1" fill="hold" nodeType="with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 calcmode="lin" valueType="num">
                                      <p:cBhvr additive="base">
                                        <p:cTn id="20"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down)">
                                      <p:cBhvr>
                                        <p:cTn id="21" dur="500"/>
                                        <p:tgtEl>
                                          <p:spTgt spid="5">
                                            <p:txEl>
                                              <p:pRg st="2" end="2"/>
                                            </p:txEl>
                                          </p:spTgt>
                                        </p:tgtEl>
                                      </p:cBhvr>
                                    </p:animEffect>
                                  </p:childTnLst>
                                </p:cTn>
                              </p:par>
                              <p:par>
                                <p:cTn id="22" presetID="12" presetClass="entr" presetSubtype="1" fill="hold" nodeType="with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down)">
                                      <p:cBhvr>
                                        <p:cTn id="25" dur="500"/>
                                        <p:tgtEl>
                                          <p:spTgt spid="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dissolve">
                                      <p:cBhvr>
                                        <p:cTn id="30" dur="500"/>
                                        <p:tgtEl>
                                          <p:spTgt spid="6">
                                            <p:txEl>
                                              <p:pRg st="0" end="0"/>
                                            </p:txEl>
                                          </p:spTgt>
                                        </p:tgtEl>
                                      </p:cBhvr>
                                    </p:animEffect>
                                  </p:childTnLst>
                                </p:cTn>
                              </p:par>
                              <p:par>
                                <p:cTn id="31" presetID="12" presetClass="entr" presetSubtype="1" fill="hold" nodeType="withEffect">
                                  <p:stCondLst>
                                    <p:cond delay="0"/>
                                  </p:stCondLst>
                                  <p:childTnLst>
                                    <p:set>
                                      <p:cBhvr>
                                        <p:cTn id="32" dur="1" fill="hold">
                                          <p:stCondLst>
                                            <p:cond delay="0"/>
                                          </p:stCondLst>
                                        </p:cTn>
                                        <p:tgtEl>
                                          <p:spTgt spid="7">
                                            <p:txEl>
                                              <p:pRg st="0" end="0"/>
                                            </p:txEl>
                                          </p:spTgt>
                                        </p:tgtEl>
                                        <p:attrNameLst>
                                          <p:attrName>style.visibility</p:attrName>
                                        </p:attrNameLst>
                                      </p:cBhvr>
                                      <p:to>
                                        <p:strVal val="visible"/>
                                      </p:to>
                                    </p:set>
                                    <p:anim calcmode="lin" valueType="num">
                                      <p:cBhvr additive="base">
                                        <p:cTn id="33" dur="500"/>
                                        <p:tgtEl>
                                          <p:spTgt spid="7">
                                            <p:txEl>
                                              <p:pRg st="0" end="0"/>
                                            </p:txEl>
                                          </p:spTgt>
                                        </p:tgtEl>
                                        <p:attrNameLst>
                                          <p:attrName>ppt_y</p:attrName>
                                        </p:attrNameLst>
                                      </p:cBhvr>
                                      <p:tavLst>
                                        <p:tav tm="0">
                                          <p:val>
                                            <p:strVal val="#ppt_y-#ppt_h*1.125000"/>
                                          </p:val>
                                        </p:tav>
                                        <p:tav tm="100000">
                                          <p:val>
                                            <p:strVal val="#ppt_y"/>
                                          </p:val>
                                        </p:tav>
                                      </p:tavLst>
                                    </p:anim>
                                    <p:animEffect transition="in" filter="wipe(down)">
                                      <p:cBhvr>
                                        <p:cTn id="34" dur="500"/>
                                        <p:tgtEl>
                                          <p:spTgt spid="7">
                                            <p:txEl>
                                              <p:pRg st="0" end="0"/>
                                            </p:txEl>
                                          </p:spTgt>
                                        </p:tgtEl>
                                      </p:cBhvr>
                                    </p:animEffect>
                                  </p:childTnLst>
                                </p:cTn>
                              </p:par>
                              <p:par>
                                <p:cTn id="35" presetID="12" presetClass="entr" presetSubtype="1" fill="hold" nodeType="withEffect">
                                  <p:stCondLst>
                                    <p:cond delay="0"/>
                                  </p:stCondLst>
                                  <p:childTnLst>
                                    <p:set>
                                      <p:cBhvr>
                                        <p:cTn id="36" dur="1" fill="hold">
                                          <p:stCondLst>
                                            <p:cond delay="0"/>
                                          </p:stCondLst>
                                        </p:cTn>
                                        <p:tgtEl>
                                          <p:spTgt spid="7">
                                            <p:txEl>
                                              <p:pRg st="1" end="1"/>
                                            </p:txEl>
                                          </p:spTgt>
                                        </p:tgtEl>
                                        <p:attrNameLst>
                                          <p:attrName>style.visibility</p:attrName>
                                        </p:attrNameLst>
                                      </p:cBhvr>
                                      <p:to>
                                        <p:strVal val="visible"/>
                                      </p:to>
                                    </p:set>
                                    <p:anim calcmode="lin" valueType="num">
                                      <p:cBhvr additive="base">
                                        <p:cTn id="37" dur="500"/>
                                        <p:tgtEl>
                                          <p:spTgt spid="7">
                                            <p:txEl>
                                              <p:pRg st="1" end="1"/>
                                            </p:txEl>
                                          </p:spTgt>
                                        </p:tgtEl>
                                        <p:attrNameLst>
                                          <p:attrName>ppt_y</p:attrName>
                                        </p:attrNameLst>
                                      </p:cBhvr>
                                      <p:tavLst>
                                        <p:tav tm="0">
                                          <p:val>
                                            <p:strVal val="#ppt_y-#ppt_h*1.125000"/>
                                          </p:val>
                                        </p:tav>
                                        <p:tav tm="100000">
                                          <p:val>
                                            <p:strVal val="#ppt_y"/>
                                          </p:val>
                                        </p:tav>
                                      </p:tavLst>
                                    </p:anim>
                                    <p:animEffect transition="in" filter="wipe(down)">
                                      <p:cBhvr>
                                        <p:cTn id="38"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a:xfrm>
            <a:off x="1132303" y="1863671"/>
            <a:ext cx="2667000" cy="446484"/>
          </a:xfrm>
        </p:spPr>
        <p:txBody>
          <a:bodyPr/>
          <a:lstStyle/>
          <a:p>
            <a:r>
              <a:rPr kumimoji="1" lang="zh-CN" altLang="en-US" sz="2000" b="1" dirty="0">
                <a:solidFill>
                  <a:schemeClr val="tx1"/>
                </a:solidFill>
                <a:latin typeface="微软雅黑" panose="020B0503020204020204" pitchFamily="34" charset="-122"/>
                <a:ea typeface="微软雅黑" panose="020B0503020204020204" pitchFamily="34" charset="-122"/>
              </a:rPr>
              <a:t>科技对教育的影响</a:t>
            </a:r>
          </a:p>
        </p:txBody>
      </p:sp>
      <p:sp>
        <p:nvSpPr>
          <p:cNvPr id="3" name="文本占位符 2"/>
          <p:cNvSpPr>
            <a:spLocks noGrp="1"/>
          </p:cNvSpPr>
          <p:nvPr>
            <p:ph type="body" sz="quarter" idx="13"/>
          </p:nvPr>
        </p:nvSpPr>
        <p:spPr>
          <a:xfrm>
            <a:off x="1051678" y="2321762"/>
            <a:ext cx="2910722" cy="1597591"/>
          </a:xfrm>
        </p:spPr>
        <p:txBody>
          <a:bodyPr>
            <a:noAutofit/>
          </a:bodyPr>
          <a:lstStyle/>
          <a:p>
            <a:pPr marL="428625" indent="-241300" algn="just">
              <a:lnSpc>
                <a:spcPct val="150000"/>
              </a:lnSpc>
              <a:buFont typeface="Arial" panose="020B0604020202090204" pitchFamily="34" charset="0"/>
              <a:buChar char="•"/>
            </a:pPr>
            <a:r>
              <a:rPr lang="en-US" altLang="zh-CN"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multi-media devices</a:t>
            </a:r>
            <a:r>
              <a:rPr lang="en-US" altLang="zh-CN" sz="1800" b="1"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 </a:t>
            </a:r>
            <a:endParaRPr lang="zh-CN" altLang="zh-CN"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428625" indent="-241300" algn="just">
              <a:lnSpc>
                <a:spcPct val="150000"/>
              </a:lnSpc>
              <a:buFont typeface="Arial" panose="020B0604020202090204" pitchFamily="34" charset="0"/>
              <a:buChar char="•"/>
            </a:pPr>
            <a:r>
              <a:rPr lang="en-US" altLang="zh-CN"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distance education</a:t>
            </a:r>
            <a:endParaRPr lang="zh-CN" altLang="en-US"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428625" indent="-241300" algn="just">
              <a:lnSpc>
                <a:spcPct val="150000"/>
              </a:lnSpc>
              <a:buFont typeface="Arial" panose="020B0604020202090204" pitchFamily="34" charset="0"/>
              <a:buChar char="•"/>
            </a:pPr>
            <a:r>
              <a:rPr lang="en-US" altLang="zh-CN"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online class</a:t>
            </a:r>
            <a:r>
              <a:rPr lang="en-US" altLang="zh-CN" sz="1800" b="1"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 </a:t>
            </a:r>
            <a:endParaRPr lang="zh-CN" altLang="zh-CN" sz="18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a:lnSpc>
                <a:spcPct val="150000"/>
              </a:lnSpc>
            </a:pPr>
            <a:endParaRPr kumimoji="1" lang="zh-CN" altLang="en-US" sz="1800" dirty="0">
              <a:solidFill>
                <a:schemeClr val="tx1"/>
              </a:solidFill>
              <a:latin typeface="微软雅黑" panose="020B0503020204020204" pitchFamily="34" charset="-122"/>
              <a:ea typeface="微软雅黑" panose="020B0503020204020204" pitchFamily="34" charset="-122"/>
            </a:endParaRPr>
          </a:p>
        </p:txBody>
      </p:sp>
      <p:sp>
        <p:nvSpPr>
          <p:cNvPr id="9" name="文本占位符 8"/>
          <p:cNvSpPr>
            <a:spLocks noGrp="1"/>
          </p:cNvSpPr>
          <p:nvPr>
            <p:ph type="body" sz="quarter" idx="21"/>
          </p:nvPr>
        </p:nvSpPr>
        <p:spPr>
          <a:xfrm>
            <a:off x="4680366" y="1863671"/>
            <a:ext cx="2667000" cy="446484"/>
          </a:xfrm>
        </p:spPr>
        <p:txBody>
          <a:bodyPr/>
          <a:lstStyle/>
          <a:p>
            <a:pPr lvl="0"/>
            <a:r>
              <a:rPr kumimoji="1" lang="zh-CN" altLang="en-US" sz="2000" b="1" dirty="0">
                <a:solidFill>
                  <a:schemeClr val="tx1"/>
                </a:solidFill>
                <a:latin typeface="微软雅黑" panose="020B0503020204020204" pitchFamily="34" charset="-122"/>
                <a:ea typeface="微软雅黑" panose="020B0503020204020204" pitchFamily="34" charset="-122"/>
              </a:rPr>
              <a:t>科技对工作的影响</a:t>
            </a:r>
          </a:p>
        </p:txBody>
      </p:sp>
      <p:sp>
        <p:nvSpPr>
          <p:cNvPr id="10" name="文本占位符 9"/>
          <p:cNvSpPr>
            <a:spLocks noGrp="1"/>
          </p:cNvSpPr>
          <p:nvPr>
            <p:ph type="body" sz="quarter" idx="22"/>
          </p:nvPr>
        </p:nvSpPr>
        <p:spPr>
          <a:xfrm>
            <a:off x="4680366" y="2321762"/>
            <a:ext cx="3139767" cy="2819629"/>
          </a:xfrm>
        </p:spPr>
        <p:txBody>
          <a:bodyPr>
            <a:normAutofit fontScale="92500" lnSpcReduction="20000"/>
          </a:bodyPr>
          <a:lstStyle/>
          <a:p>
            <a:pPr marL="42862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labor-saving machinery</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42862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boost/enhance working efficiency</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42862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telecommuting</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42862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Electronic-commerce</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p:txBody>
      </p:sp>
      <p:sp>
        <p:nvSpPr>
          <p:cNvPr id="11" name="文本占位符 10"/>
          <p:cNvSpPr>
            <a:spLocks noGrp="1"/>
          </p:cNvSpPr>
          <p:nvPr>
            <p:ph type="body" sz="quarter" idx="23"/>
          </p:nvPr>
        </p:nvSpPr>
        <p:spPr>
          <a:xfrm>
            <a:off x="8216522" y="1863671"/>
            <a:ext cx="2667000" cy="446484"/>
          </a:xfrm>
        </p:spPr>
        <p:txBody>
          <a:bodyPr/>
          <a:lstStyle/>
          <a:p>
            <a:pPr lvl="0"/>
            <a:r>
              <a:rPr kumimoji="1" lang="zh-CN" altLang="en-US" sz="2000" b="1" dirty="0">
                <a:solidFill>
                  <a:schemeClr val="tx1"/>
                </a:solidFill>
                <a:latin typeface="微软雅黑" panose="020B0503020204020204" pitchFamily="34" charset="-122"/>
                <a:ea typeface="微软雅黑" panose="020B0503020204020204" pitchFamily="34" charset="-122"/>
              </a:rPr>
              <a:t>科技对生活的影响</a:t>
            </a:r>
          </a:p>
        </p:txBody>
      </p:sp>
      <p:sp>
        <p:nvSpPr>
          <p:cNvPr id="12" name="文本占位符 11"/>
          <p:cNvSpPr>
            <a:spLocks noGrp="1"/>
          </p:cNvSpPr>
          <p:nvPr>
            <p:ph type="body" sz="quarter" idx="24"/>
          </p:nvPr>
        </p:nvSpPr>
        <p:spPr>
          <a:xfrm>
            <a:off x="8216522" y="2321762"/>
            <a:ext cx="2923492" cy="2703019"/>
          </a:xfrm>
        </p:spPr>
        <p:txBody>
          <a:bodyPr>
            <a:noAutofit/>
          </a:bodyPr>
          <a:lstStyle/>
          <a:p>
            <a:pPr marL="42862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private cars/automobiles</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37528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 the Internet/ skype/ blog/ twitter</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375285" indent="-241300" algn="l">
              <a:lnSpc>
                <a:spcPct val="150000"/>
              </a:lnSpc>
              <a:buFont typeface="Arial" panose="020B0604020202090204" pitchFamily="34" charset="0"/>
              <a:buChar char="•"/>
            </a:pPr>
            <a:r>
              <a:rPr lang="en-US"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 online shopping</a:t>
            </a:r>
            <a:endParaRPr lang="zh-CN" altLang="zh-CN" sz="200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p:txBody>
      </p:sp>
      <p:sp>
        <p:nvSpPr>
          <p:cNvPr id="4"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5" dur="500"/>
                                        <p:tgtEl>
                                          <p:spTgt spid="3">
                                            <p:txEl>
                                              <p:pRg st="1" end="1"/>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dissolve">
                                      <p:cBhvr>
                                        <p:cTn id="23" dur="500"/>
                                        <p:tgtEl>
                                          <p:spTgt spid="9">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28" dur="500"/>
                                        <p:tgtEl>
                                          <p:spTgt spid="10">
                                            <p:txEl>
                                              <p:pRg st="0" end="0"/>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10">
                                            <p:txEl>
                                              <p:pRg st="1" end="1"/>
                                            </p:txEl>
                                          </p:spTgt>
                                        </p:tgtEl>
                                        <p:attrNameLst>
                                          <p:attrName>style.visibility</p:attrName>
                                        </p:attrNameLst>
                                      </p:cBhvr>
                                      <p:to>
                                        <p:strVal val="visible"/>
                                      </p:to>
                                    </p:set>
                                    <p:animEffect transition="in" filter="randombar(horizontal)">
                                      <p:cBhvr>
                                        <p:cTn id="31" dur="500"/>
                                        <p:tgtEl>
                                          <p:spTgt spid="10">
                                            <p:txEl>
                                              <p:pRg st="1" end="1"/>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10">
                                            <p:txEl>
                                              <p:pRg st="2" end="2"/>
                                            </p:txEl>
                                          </p:spTgt>
                                        </p:tgtEl>
                                        <p:attrNameLst>
                                          <p:attrName>style.visibility</p:attrName>
                                        </p:attrNameLst>
                                      </p:cBhvr>
                                      <p:to>
                                        <p:strVal val="visible"/>
                                      </p:to>
                                    </p:set>
                                    <p:animEffect transition="in" filter="randombar(horizontal)">
                                      <p:cBhvr>
                                        <p:cTn id="34" dur="500"/>
                                        <p:tgtEl>
                                          <p:spTgt spid="10">
                                            <p:txEl>
                                              <p:pRg st="2" end="2"/>
                                            </p:txEl>
                                          </p:spTgt>
                                        </p:tgtEl>
                                      </p:cBhvr>
                                    </p:animEffect>
                                  </p:childTnLst>
                                </p:cTn>
                              </p:par>
                              <p:par>
                                <p:cTn id="35" presetID="14" presetClass="entr" presetSubtype="10" fill="hold" nodeType="withEffect">
                                  <p:stCondLst>
                                    <p:cond delay="0"/>
                                  </p:stCondLst>
                                  <p:childTnLst>
                                    <p:set>
                                      <p:cBhvr>
                                        <p:cTn id="36" dur="1" fill="hold">
                                          <p:stCondLst>
                                            <p:cond delay="0"/>
                                          </p:stCondLst>
                                        </p:cTn>
                                        <p:tgtEl>
                                          <p:spTgt spid="10">
                                            <p:txEl>
                                              <p:pRg st="3" end="3"/>
                                            </p:txEl>
                                          </p:spTgt>
                                        </p:tgtEl>
                                        <p:attrNameLst>
                                          <p:attrName>style.visibility</p:attrName>
                                        </p:attrNameLst>
                                      </p:cBhvr>
                                      <p:to>
                                        <p:strVal val="visible"/>
                                      </p:to>
                                    </p:set>
                                    <p:animEffect transition="in" filter="randombar(horizontal)">
                                      <p:cBhvr>
                                        <p:cTn id="37" dur="500"/>
                                        <p:tgtEl>
                                          <p:spTgt spid="10">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1">
                                            <p:txEl>
                                              <p:pRg st="0" end="0"/>
                                            </p:txEl>
                                          </p:spTgt>
                                        </p:tgtEl>
                                        <p:attrNameLst>
                                          <p:attrName>style.visibility</p:attrName>
                                        </p:attrNameLst>
                                      </p:cBhvr>
                                      <p:to>
                                        <p:strVal val="visible"/>
                                      </p:to>
                                    </p:set>
                                    <p:animEffect transition="in" filter="dissolve">
                                      <p:cBhvr>
                                        <p:cTn id="42" dur="500"/>
                                        <p:tgtEl>
                                          <p:spTgt spid="11">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2">
                                            <p:txEl>
                                              <p:pRg st="0" end="0"/>
                                            </p:txEl>
                                          </p:spTgt>
                                        </p:tgtEl>
                                        <p:attrNameLst>
                                          <p:attrName>style.visibility</p:attrName>
                                        </p:attrNameLst>
                                      </p:cBhvr>
                                      <p:to>
                                        <p:strVal val="visible"/>
                                      </p:to>
                                    </p:set>
                                    <p:animEffect transition="in" filter="randombar(horizontal)">
                                      <p:cBhvr>
                                        <p:cTn id="47" dur="500"/>
                                        <p:tgtEl>
                                          <p:spTgt spid="12">
                                            <p:txEl>
                                              <p:pRg st="0" end="0"/>
                                            </p:txEl>
                                          </p:spTgt>
                                        </p:tgtEl>
                                      </p:cBhvr>
                                    </p:animEffect>
                                  </p:childTnLst>
                                </p:cTn>
                              </p:par>
                              <p:par>
                                <p:cTn id="48" presetID="14" presetClass="entr" presetSubtype="10" fill="hold" nodeType="withEffect">
                                  <p:stCondLst>
                                    <p:cond delay="0"/>
                                  </p:stCondLst>
                                  <p:childTnLst>
                                    <p:set>
                                      <p:cBhvr>
                                        <p:cTn id="49" dur="1" fill="hold">
                                          <p:stCondLst>
                                            <p:cond delay="0"/>
                                          </p:stCondLst>
                                        </p:cTn>
                                        <p:tgtEl>
                                          <p:spTgt spid="12">
                                            <p:txEl>
                                              <p:pRg st="1" end="1"/>
                                            </p:txEl>
                                          </p:spTgt>
                                        </p:tgtEl>
                                        <p:attrNameLst>
                                          <p:attrName>style.visibility</p:attrName>
                                        </p:attrNameLst>
                                      </p:cBhvr>
                                      <p:to>
                                        <p:strVal val="visible"/>
                                      </p:to>
                                    </p:set>
                                    <p:animEffect transition="in" filter="randombar(horizontal)">
                                      <p:cBhvr>
                                        <p:cTn id="50" dur="500"/>
                                        <p:tgtEl>
                                          <p:spTgt spid="12">
                                            <p:txEl>
                                              <p:pRg st="1" end="1"/>
                                            </p:txEl>
                                          </p:spTgt>
                                        </p:tgtEl>
                                      </p:cBhvr>
                                    </p:animEffect>
                                  </p:childTnLst>
                                </p:cTn>
                              </p:par>
                              <p:par>
                                <p:cTn id="51" presetID="14" presetClass="entr" presetSubtype="10" fill="hold" nodeType="withEffect">
                                  <p:stCondLst>
                                    <p:cond delay="0"/>
                                  </p:stCondLst>
                                  <p:childTnLst>
                                    <p:set>
                                      <p:cBhvr>
                                        <p:cTn id="52" dur="1" fill="hold">
                                          <p:stCondLst>
                                            <p:cond delay="0"/>
                                          </p:stCondLst>
                                        </p:cTn>
                                        <p:tgtEl>
                                          <p:spTgt spid="12">
                                            <p:txEl>
                                              <p:pRg st="2" end="2"/>
                                            </p:txEl>
                                          </p:spTgt>
                                        </p:tgtEl>
                                        <p:attrNameLst>
                                          <p:attrName>style.visibility</p:attrName>
                                        </p:attrNameLst>
                                      </p:cBhvr>
                                      <p:to>
                                        <p:strVal val="visible"/>
                                      </p:to>
                                    </p:set>
                                    <p:animEffect transition="in" filter="randombar(horizontal)">
                                      <p:cBhvr>
                                        <p:cTn id="53"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9" grpId="0" build="p"/>
      <p:bldP spid="11"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a:xfrm>
            <a:off x="1209793" y="1910163"/>
            <a:ext cx="2667000" cy="446484"/>
          </a:xfrm>
        </p:spPr>
        <p:txBody>
          <a:bodyPr/>
          <a:lstStyle/>
          <a:p>
            <a:r>
              <a:rPr kumimoji="1" lang="zh-CN" altLang="en-US" sz="2250" b="1" dirty="0">
                <a:solidFill>
                  <a:schemeClr val="tx1"/>
                </a:solidFill>
                <a:latin typeface="微软雅黑" panose="020B0503020204020204" pitchFamily="34" charset="-122"/>
                <a:ea typeface="微软雅黑" panose="020B0503020204020204" pitchFamily="34" charset="-122"/>
              </a:rPr>
              <a:t>人际关系变化</a:t>
            </a:r>
          </a:p>
        </p:txBody>
      </p:sp>
      <p:sp>
        <p:nvSpPr>
          <p:cNvPr id="3" name="文本占位符 2"/>
          <p:cNvSpPr>
            <a:spLocks noGrp="1"/>
          </p:cNvSpPr>
          <p:nvPr>
            <p:ph type="body" sz="quarter" idx="13"/>
          </p:nvPr>
        </p:nvSpPr>
        <p:spPr>
          <a:xfrm>
            <a:off x="1588957" y="2537918"/>
            <a:ext cx="3019403" cy="2363690"/>
          </a:xfrm>
        </p:spPr>
        <p:txBody>
          <a:bodyPr>
            <a:normAutofit fontScale="85000" lnSpcReduction="20000"/>
          </a:bodyPr>
          <a:lstStyle/>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keep/hold/stand aloof from sb. </a:t>
            </a:r>
            <a:endParaRPr lang="zh-CN" altLang="en-US"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be indifferent to sb. </a:t>
            </a:r>
            <a:endParaRPr lang="zh-CN" altLang="en-US"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sb. is isolated/alienated</a:t>
            </a:r>
            <a:endParaRPr lang="zh-CN"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l">
              <a:lnSpc>
                <a:spcPct val="150000"/>
              </a:lnSpc>
              <a:buFont typeface="Arial" panose="020B0604020202090204" pitchFamily="34" charset="0"/>
              <a:buChar char="•"/>
            </a:pPr>
            <a:endParaRPr lang="zh-CN"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a:lnSpc>
                <a:spcPct val="150000"/>
              </a:lnSpc>
            </a:pPr>
            <a:endParaRPr kumimoji="1" lang="zh-CN" altLang="en-US" sz="2250" dirty="0">
              <a:solidFill>
                <a:schemeClr val="tx1"/>
              </a:solidFill>
              <a:latin typeface="微软雅黑" panose="020B0503020204020204" pitchFamily="34" charset="-122"/>
              <a:ea typeface="微软雅黑" panose="020B0503020204020204" pitchFamily="34" charset="-122"/>
            </a:endParaRPr>
          </a:p>
        </p:txBody>
      </p:sp>
      <p:sp>
        <p:nvSpPr>
          <p:cNvPr id="9" name="文本占位符 8"/>
          <p:cNvSpPr>
            <a:spLocks noGrp="1"/>
          </p:cNvSpPr>
          <p:nvPr>
            <p:ph type="body" sz="quarter" idx="21"/>
          </p:nvPr>
        </p:nvSpPr>
        <p:spPr>
          <a:xfrm>
            <a:off x="4757856" y="1910163"/>
            <a:ext cx="2667000" cy="446484"/>
          </a:xfrm>
        </p:spPr>
        <p:txBody>
          <a:bodyPr/>
          <a:lstStyle/>
          <a:p>
            <a:r>
              <a:rPr kumimoji="1" lang="zh-CN" altLang="en-US" sz="2250" b="1" dirty="0">
                <a:solidFill>
                  <a:schemeClr val="tx1"/>
                </a:solidFill>
                <a:latin typeface="微软雅黑" panose="020B0503020204020204" pitchFamily="34" charset="-122"/>
                <a:ea typeface="微软雅黑" panose="020B0503020204020204" pitchFamily="34" charset="-122"/>
              </a:rPr>
              <a:t>科技成就</a:t>
            </a:r>
          </a:p>
        </p:txBody>
      </p:sp>
      <p:sp>
        <p:nvSpPr>
          <p:cNvPr id="10" name="文本占位符 9"/>
          <p:cNvSpPr>
            <a:spLocks noGrp="1"/>
          </p:cNvSpPr>
          <p:nvPr>
            <p:ph type="body" sz="quarter" idx="22"/>
          </p:nvPr>
        </p:nvSpPr>
        <p:spPr>
          <a:xfrm>
            <a:off x="5324867" y="2618736"/>
            <a:ext cx="2558424" cy="2580103"/>
          </a:xfrm>
        </p:spPr>
        <p:txBody>
          <a:bodyPr>
            <a:normAutofit fontScale="92500" lnSpcReduction="20000"/>
          </a:bodyPr>
          <a:lstStyle/>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national security</a:t>
            </a:r>
            <a:endParaRPr lang="zh-CN"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scientific </a:t>
            </a:r>
            <a:r>
              <a:rPr lang="en-US" altLang="zh-CN" sz="2250" kern="100" dirty="0">
                <a:solidFill>
                  <a:schemeClr val="tx1"/>
                </a:solidFill>
                <a:latin typeface="微软雅黑" panose="020B0503020204020204" pitchFamily="34" charset="-122"/>
                <a:ea typeface="微软雅黑" panose="020B0503020204020204" pitchFamily="34" charset="-122"/>
                <a:cs typeface="Calibri" charset="0"/>
              </a:rPr>
              <a:t>achievement</a:t>
            </a:r>
            <a:endParaRPr lang="zh-CN" altLang="zh-CN" sz="2250" kern="100" dirty="0">
              <a:solidFill>
                <a:schemeClr val="tx1"/>
              </a:solidFill>
              <a:latin typeface="微软雅黑" panose="020B0503020204020204" pitchFamily="34" charset="-122"/>
              <a:ea typeface="微软雅黑" panose="020B0503020204020204" pitchFamily="34" charset="-122"/>
              <a:cs typeface="Calibri" charset="0"/>
            </a:endParaRPr>
          </a:p>
          <a:p>
            <a:pPr marL="241300" indent="-241300" algn="l">
              <a:lnSpc>
                <a:spcPct val="150000"/>
              </a:lnSpc>
              <a:buFont typeface="Arial" panose="020B0604020202090204" pitchFamily="34" charset="0"/>
              <a:buChar char="•"/>
            </a:pPr>
            <a:r>
              <a:rPr lang="en-US"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rPr>
              <a:t>scientific instrument</a:t>
            </a:r>
            <a:endParaRPr lang="zh-CN" altLang="zh-CN" sz="2250" kern="100" dirty="0">
              <a:solidFill>
                <a:schemeClr val="tx1"/>
              </a:solidFill>
              <a:latin typeface="微软雅黑" panose="020B0503020204020204" pitchFamily="34" charset="-122"/>
              <a:ea typeface="微软雅黑" panose="020B0503020204020204" pitchFamily="34" charset="-122"/>
              <a:cs typeface="Times New Roman" panose="02020503050405090304" charset="0"/>
            </a:endParaRPr>
          </a:p>
          <a:p>
            <a:pPr>
              <a:lnSpc>
                <a:spcPct val="150000"/>
              </a:lnSpc>
            </a:pPr>
            <a:endParaRPr kumimoji="1" lang="zh-CN" altLang="en-US" sz="2250" dirty="0">
              <a:solidFill>
                <a:schemeClr val="tx1"/>
              </a:solidFill>
              <a:latin typeface="微软雅黑" panose="020B0503020204020204" pitchFamily="34" charset="-122"/>
              <a:ea typeface="微软雅黑" panose="020B0503020204020204" pitchFamily="34" charset="-122"/>
            </a:endParaRPr>
          </a:p>
        </p:txBody>
      </p:sp>
      <p:sp>
        <p:nvSpPr>
          <p:cNvPr id="11" name="文本占位符 10"/>
          <p:cNvSpPr>
            <a:spLocks noGrp="1"/>
          </p:cNvSpPr>
          <p:nvPr>
            <p:ph type="body" sz="quarter" idx="23"/>
          </p:nvPr>
        </p:nvSpPr>
        <p:spPr>
          <a:xfrm>
            <a:off x="8030541" y="1910163"/>
            <a:ext cx="2667000" cy="446484"/>
          </a:xfrm>
        </p:spPr>
        <p:txBody>
          <a:bodyPr/>
          <a:lstStyle/>
          <a:p>
            <a:r>
              <a:rPr lang="zh-CN" altLang="en-US" sz="2250" b="1" dirty="0">
                <a:solidFill>
                  <a:schemeClr val="tx1"/>
                </a:solidFill>
                <a:latin typeface="微软雅黑" panose="020B0503020204020204" pitchFamily="34" charset="-122"/>
                <a:ea typeface="微软雅黑" panose="020B0503020204020204" pitchFamily="34" charset="-122"/>
              </a:rPr>
              <a:t>人工智能</a:t>
            </a:r>
          </a:p>
        </p:txBody>
      </p:sp>
      <p:sp>
        <p:nvSpPr>
          <p:cNvPr id="12" name="文本占位符 11"/>
          <p:cNvSpPr>
            <a:spLocks noGrp="1"/>
          </p:cNvSpPr>
          <p:nvPr>
            <p:ph type="body" sz="quarter" idx="24"/>
          </p:nvPr>
        </p:nvSpPr>
        <p:spPr>
          <a:xfrm>
            <a:off x="8599798" y="2495821"/>
            <a:ext cx="2923491" cy="2703018"/>
          </a:xfrm>
        </p:spPr>
        <p:txBody>
          <a:bodyPr>
            <a:normAutofit fontScale="77500" lnSpcReduction="20000"/>
          </a:bodyPr>
          <a:lstStyle/>
          <a:p>
            <a:pPr marL="241300" indent="-241300" algn="l">
              <a:lnSpc>
                <a:spcPct val="150000"/>
              </a:lnSpc>
              <a:buFont typeface="Arial" panose="020B0604020202090204" pitchFamily="34" charset="0"/>
              <a:buChar char="•"/>
            </a:pPr>
            <a:r>
              <a:rPr lang="en-US" altLang="zh-CN" sz="2250" dirty="0">
                <a:solidFill>
                  <a:schemeClr val="tx1"/>
                </a:solidFill>
                <a:latin typeface="微软雅黑" panose="020B0503020204020204" pitchFamily="34" charset="-122"/>
                <a:ea typeface="微软雅黑" panose="020B0503020204020204" pitchFamily="34" charset="-122"/>
                <a:cs typeface="Calibri" charset="0"/>
              </a:rPr>
              <a:t>artificial intelligence</a:t>
            </a:r>
            <a:endParaRPr lang="zh-CN" altLang="zh-CN" sz="2250" dirty="0">
              <a:solidFill>
                <a:schemeClr val="tx1"/>
              </a:solidFill>
              <a:latin typeface="微软雅黑" panose="020B0503020204020204" pitchFamily="34" charset="-122"/>
              <a:ea typeface="微软雅黑" panose="020B0503020204020204" pitchFamily="34" charset="-122"/>
              <a:cs typeface="Calibri" charset="0"/>
            </a:endParaRPr>
          </a:p>
          <a:p>
            <a:pPr marL="241300" indent="-241300" algn="l">
              <a:lnSpc>
                <a:spcPct val="150000"/>
              </a:lnSpc>
              <a:buFont typeface="Arial" panose="020B0604020202090204" pitchFamily="34" charset="0"/>
              <a:buChar char="•"/>
            </a:pPr>
            <a:r>
              <a:rPr lang="en-US" altLang="zh-CN" sz="2250" dirty="0">
                <a:solidFill>
                  <a:schemeClr val="tx1"/>
                </a:solidFill>
                <a:latin typeface="微软雅黑" panose="020B0503020204020204" pitchFamily="34" charset="-122"/>
                <a:ea typeface="微软雅黑" panose="020B0503020204020204" pitchFamily="34" charset="-122"/>
                <a:cs typeface="Calibri" charset="0"/>
              </a:rPr>
              <a:t>space exploration</a:t>
            </a:r>
            <a:endParaRPr lang="zh-CN" altLang="en-US" sz="2250" dirty="0">
              <a:solidFill>
                <a:schemeClr val="tx1"/>
              </a:solidFill>
              <a:latin typeface="微软雅黑" panose="020B0503020204020204" pitchFamily="34" charset="-122"/>
              <a:ea typeface="微软雅黑" panose="020B0503020204020204" pitchFamily="34" charset="-122"/>
              <a:cs typeface="Calibri" charset="0"/>
            </a:endParaRPr>
          </a:p>
          <a:p>
            <a:pPr marL="241300" indent="-241300" algn="l">
              <a:lnSpc>
                <a:spcPct val="150000"/>
              </a:lnSpc>
              <a:buFont typeface="Arial" panose="020B0604020202090204" pitchFamily="34" charset="0"/>
              <a:buChar char="•"/>
            </a:pPr>
            <a:r>
              <a:rPr lang="en-US" altLang="zh-CN" sz="2250" dirty="0">
                <a:solidFill>
                  <a:schemeClr val="tx1"/>
                </a:solidFill>
                <a:latin typeface="微软雅黑" panose="020B0503020204020204" pitchFamily="34" charset="-122"/>
                <a:ea typeface="微软雅黑" panose="020B0503020204020204" pitchFamily="34" charset="-122"/>
                <a:cs typeface="Calibri" charset="0"/>
              </a:rPr>
              <a:t>mechanical labor</a:t>
            </a:r>
            <a:endParaRPr lang="zh-CN" altLang="en-US" sz="2250" dirty="0">
              <a:solidFill>
                <a:schemeClr val="tx1"/>
              </a:solidFill>
              <a:latin typeface="微软雅黑" panose="020B0503020204020204" pitchFamily="34" charset="-122"/>
              <a:ea typeface="微软雅黑" panose="020B0503020204020204" pitchFamily="34" charset="-122"/>
              <a:cs typeface="Calibri" charset="0"/>
            </a:endParaRPr>
          </a:p>
          <a:p>
            <a:pPr marL="241300" indent="-241300" algn="l">
              <a:lnSpc>
                <a:spcPct val="150000"/>
              </a:lnSpc>
              <a:buFont typeface="Arial" panose="020B0604020202090204" pitchFamily="34" charset="0"/>
              <a:buChar char="•"/>
            </a:pPr>
            <a:r>
              <a:rPr lang="en-US" altLang="zh-CN" sz="2250" dirty="0">
                <a:solidFill>
                  <a:schemeClr val="tx1"/>
                </a:solidFill>
                <a:latin typeface="微软雅黑" panose="020B0503020204020204" pitchFamily="34" charset="-122"/>
                <a:ea typeface="微软雅黑" panose="020B0503020204020204" pitchFamily="34" charset="-122"/>
                <a:cs typeface="Calibri" charset="0"/>
              </a:rPr>
              <a:t>mechanical translation</a:t>
            </a:r>
            <a:r>
              <a:rPr lang="zh-CN" altLang="zh-CN" sz="2250" dirty="0">
                <a:solidFill>
                  <a:schemeClr val="tx1"/>
                </a:solidFill>
                <a:latin typeface="微软雅黑" panose="020B0503020204020204" pitchFamily="34" charset="-122"/>
                <a:ea typeface="微软雅黑" panose="020B0503020204020204" pitchFamily="34" charset="-122"/>
              </a:rPr>
              <a:t> </a:t>
            </a:r>
            <a:endParaRPr lang="zh-CN" altLang="zh-CN" sz="2250" dirty="0">
              <a:solidFill>
                <a:schemeClr val="tx1"/>
              </a:solidFill>
              <a:latin typeface="微软雅黑" panose="020B0503020204020204" pitchFamily="34" charset="-122"/>
              <a:ea typeface="微软雅黑" panose="020B0503020204020204" pitchFamily="34" charset="-122"/>
              <a:cs typeface="Calibri" charset="0"/>
            </a:endParaRPr>
          </a:p>
          <a:p>
            <a:pPr marL="241300" indent="-241300" algn="l">
              <a:lnSpc>
                <a:spcPct val="150000"/>
              </a:lnSpc>
              <a:buFont typeface="Arial" panose="020B0604020202090204" pitchFamily="34" charset="0"/>
              <a:buChar char="•"/>
            </a:pPr>
            <a:r>
              <a:rPr lang="en-US" altLang="zh-CN" sz="2250" dirty="0">
                <a:solidFill>
                  <a:schemeClr val="tx1"/>
                </a:solidFill>
                <a:latin typeface="微软雅黑" panose="020B0503020204020204" pitchFamily="34" charset="-122"/>
                <a:ea typeface="微软雅黑" panose="020B0503020204020204" pitchFamily="34" charset="-122"/>
                <a:cs typeface="Calibri" charset="0"/>
              </a:rPr>
              <a:t> household appliance</a:t>
            </a:r>
            <a:endParaRPr lang="zh-CN" altLang="zh-CN" sz="2250" dirty="0">
              <a:solidFill>
                <a:schemeClr val="tx1"/>
              </a:solidFill>
              <a:latin typeface="微软雅黑" panose="020B0503020204020204" pitchFamily="34" charset="-122"/>
              <a:ea typeface="微软雅黑" panose="020B0503020204020204" pitchFamily="34" charset="-122"/>
              <a:cs typeface="Calibri" charset="0"/>
            </a:endParaRPr>
          </a:p>
          <a:p>
            <a:pPr>
              <a:lnSpc>
                <a:spcPct val="150000"/>
              </a:lnSpc>
            </a:pPr>
            <a:endParaRPr kumimoji="1" lang="zh-CN" altLang="en-US" sz="2250" dirty="0">
              <a:solidFill>
                <a:schemeClr val="tx1"/>
              </a:solidFill>
              <a:latin typeface="微软雅黑" panose="020B0503020204020204" pitchFamily="34" charset="-122"/>
              <a:ea typeface="微软雅黑" panose="020B0503020204020204" pitchFamily="34" charset="-122"/>
            </a:endParaRPr>
          </a:p>
        </p:txBody>
      </p:sp>
      <p:sp>
        <p:nvSpPr>
          <p:cNvPr id="4"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heckerboard(across)">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heckerboard(across)">
                                      <p:cBhvr>
                                        <p:cTn id="17" dur="500"/>
                                        <p:tgtEl>
                                          <p:spTgt spid="3">
                                            <p:txEl>
                                              <p:pRg st="1" end="1"/>
                                            </p:txEl>
                                          </p:spTgt>
                                        </p:tgtEl>
                                      </p:cBhvr>
                                    </p:animEffect>
                                  </p:childTnLst>
                                </p:cTn>
                              </p:par>
                              <p:par>
                                <p:cTn id="18" presetID="5" presetClass="entr" presetSubtype="10"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checkerboard(across)">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dissolve">
                                      <p:cBhvr>
                                        <p:cTn id="25" dur="500"/>
                                        <p:tgtEl>
                                          <p:spTgt spid="9">
                                            <p:txEl>
                                              <p:pRg st="0" end="0"/>
                                            </p:txEl>
                                          </p:spTgt>
                                        </p:tgtEl>
                                      </p:cBhvr>
                                    </p:animEffect>
                                  </p:childTnLst>
                                </p:cTn>
                              </p:par>
                              <p:par>
                                <p:cTn id="26" presetID="5" presetClass="entr" presetSubtype="10" fill="hold" nodeType="with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checkerboard(across)">
                                      <p:cBhvr>
                                        <p:cTn id="28" dur="500"/>
                                        <p:tgtEl>
                                          <p:spTgt spid="10">
                                            <p:txEl>
                                              <p:pRg st="0" end="0"/>
                                            </p:txEl>
                                          </p:spTgt>
                                        </p:tgtEl>
                                      </p:cBhvr>
                                    </p:animEffect>
                                  </p:childTnLst>
                                </p:cTn>
                              </p:par>
                              <p:par>
                                <p:cTn id="29" presetID="5" presetClass="entr" presetSubtype="10" fill="hold" nodeType="withEffect">
                                  <p:stCondLst>
                                    <p:cond delay="0"/>
                                  </p:stCondLst>
                                  <p:childTnLst>
                                    <p:set>
                                      <p:cBhvr>
                                        <p:cTn id="30" dur="1" fill="hold">
                                          <p:stCondLst>
                                            <p:cond delay="0"/>
                                          </p:stCondLst>
                                        </p:cTn>
                                        <p:tgtEl>
                                          <p:spTgt spid="10">
                                            <p:txEl>
                                              <p:pRg st="1" end="1"/>
                                            </p:txEl>
                                          </p:spTgt>
                                        </p:tgtEl>
                                        <p:attrNameLst>
                                          <p:attrName>style.visibility</p:attrName>
                                        </p:attrNameLst>
                                      </p:cBhvr>
                                      <p:to>
                                        <p:strVal val="visible"/>
                                      </p:to>
                                    </p:set>
                                    <p:animEffect transition="in" filter="checkerboard(across)">
                                      <p:cBhvr>
                                        <p:cTn id="31" dur="500"/>
                                        <p:tgtEl>
                                          <p:spTgt spid="10">
                                            <p:txEl>
                                              <p:pRg st="1" end="1"/>
                                            </p:txEl>
                                          </p:spTgt>
                                        </p:tgtEl>
                                      </p:cBhvr>
                                    </p:animEffect>
                                  </p:childTnLst>
                                </p:cTn>
                              </p:par>
                              <p:par>
                                <p:cTn id="32" presetID="5" presetClass="entr" presetSubtype="10" fill="hold" nodeType="withEffect">
                                  <p:stCondLst>
                                    <p:cond delay="0"/>
                                  </p:stCondLst>
                                  <p:childTnLst>
                                    <p:set>
                                      <p:cBhvr>
                                        <p:cTn id="33" dur="1" fill="hold">
                                          <p:stCondLst>
                                            <p:cond delay="0"/>
                                          </p:stCondLst>
                                        </p:cTn>
                                        <p:tgtEl>
                                          <p:spTgt spid="10">
                                            <p:txEl>
                                              <p:pRg st="2" end="2"/>
                                            </p:txEl>
                                          </p:spTgt>
                                        </p:tgtEl>
                                        <p:attrNameLst>
                                          <p:attrName>style.visibility</p:attrName>
                                        </p:attrNameLst>
                                      </p:cBhvr>
                                      <p:to>
                                        <p:strVal val="visible"/>
                                      </p:to>
                                    </p:set>
                                    <p:animEffect transition="in" filter="checkerboard(across)">
                                      <p:cBhvr>
                                        <p:cTn id="34" dur="500"/>
                                        <p:tgtEl>
                                          <p:spTgt spid="10">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Effect transition="in" filter="dissolve">
                                      <p:cBhvr>
                                        <p:cTn id="39" dur="500"/>
                                        <p:tgtEl>
                                          <p:spTgt spid="11">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5" presetClass="entr" presetSubtype="10" fill="hold" nodeType="clickEffect">
                                  <p:stCondLst>
                                    <p:cond delay="0"/>
                                  </p:stCondLst>
                                  <p:childTnLst>
                                    <p:set>
                                      <p:cBhvr>
                                        <p:cTn id="43" dur="1" fill="hold">
                                          <p:stCondLst>
                                            <p:cond delay="0"/>
                                          </p:stCondLst>
                                        </p:cTn>
                                        <p:tgtEl>
                                          <p:spTgt spid="12">
                                            <p:txEl>
                                              <p:pRg st="0" end="0"/>
                                            </p:txEl>
                                          </p:spTgt>
                                        </p:tgtEl>
                                        <p:attrNameLst>
                                          <p:attrName>style.visibility</p:attrName>
                                        </p:attrNameLst>
                                      </p:cBhvr>
                                      <p:to>
                                        <p:strVal val="visible"/>
                                      </p:to>
                                    </p:set>
                                    <p:animEffect transition="in" filter="checkerboard(across)">
                                      <p:cBhvr>
                                        <p:cTn id="44" dur="500"/>
                                        <p:tgtEl>
                                          <p:spTgt spid="12">
                                            <p:txEl>
                                              <p:pRg st="0" end="0"/>
                                            </p:txEl>
                                          </p:spTgt>
                                        </p:tgtEl>
                                      </p:cBhvr>
                                    </p:animEffect>
                                  </p:childTnLst>
                                </p:cTn>
                              </p:par>
                              <p:par>
                                <p:cTn id="45" presetID="5" presetClass="entr" presetSubtype="10" fill="hold" nodeType="withEffect">
                                  <p:stCondLst>
                                    <p:cond delay="0"/>
                                  </p:stCondLst>
                                  <p:childTnLst>
                                    <p:set>
                                      <p:cBhvr>
                                        <p:cTn id="46" dur="1" fill="hold">
                                          <p:stCondLst>
                                            <p:cond delay="0"/>
                                          </p:stCondLst>
                                        </p:cTn>
                                        <p:tgtEl>
                                          <p:spTgt spid="12">
                                            <p:txEl>
                                              <p:pRg st="1" end="1"/>
                                            </p:txEl>
                                          </p:spTgt>
                                        </p:tgtEl>
                                        <p:attrNameLst>
                                          <p:attrName>style.visibility</p:attrName>
                                        </p:attrNameLst>
                                      </p:cBhvr>
                                      <p:to>
                                        <p:strVal val="visible"/>
                                      </p:to>
                                    </p:set>
                                    <p:animEffect transition="in" filter="checkerboard(across)">
                                      <p:cBhvr>
                                        <p:cTn id="47" dur="500"/>
                                        <p:tgtEl>
                                          <p:spTgt spid="12">
                                            <p:txEl>
                                              <p:pRg st="1" end="1"/>
                                            </p:txEl>
                                          </p:spTgt>
                                        </p:tgtEl>
                                      </p:cBhvr>
                                    </p:animEffect>
                                  </p:childTnLst>
                                </p:cTn>
                              </p:par>
                              <p:par>
                                <p:cTn id="48" presetID="5" presetClass="entr" presetSubtype="10" fill="hold" nodeType="withEffect">
                                  <p:stCondLst>
                                    <p:cond delay="0"/>
                                  </p:stCondLst>
                                  <p:childTnLst>
                                    <p:set>
                                      <p:cBhvr>
                                        <p:cTn id="49" dur="1" fill="hold">
                                          <p:stCondLst>
                                            <p:cond delay="0"/>
                                          </p:stCondLst>
                                        </p:cTn>
                                        <p:tgtEl>
                                          <p:spTgt spid="12">
                                            <p:txEl>
                                              <p:pRg st="2" end="2"/>
                                            </p:txEl>
                                          </p:spTgt>
                                        </p:tgtEl>
                                        <p:attrNameLst>
                                          <p:attrName>style.visibility</p:attrName>
                                        </p:attrNameLst>
                                      </p:cBhvr>
                                      <p:to>
                                        <p:strVal val="visible"/>
                                      </p:to>
                                    </p:set>
                                    <p:animEffect transition="in" filter="checkerboard(across)">
                                      <p:cBhvr>
                                        <p:cTn id="50" dur="500"/>
                                        <p:tgtEl>
                                          <p:spTgt spid="12">
                                            <p:txEl>
                                              <p:pRg st="2" end="2"/>
                                            </p:txEl>
                                          </p:spTgt>
                                        </p:tgtEl>
                                      </p:cBhvr>
                                    </p:animEffect>
                                  </p:childTnLst>
                                </p:cTn>
                              </p:par>
                              <p:par>
                                <p:cTn id="51" presetID="5" presetClass="entr" presetSubtype="10" fill="hold" nodeType="withEffect">
                                  <p:stCondLst>
                                    <p:cond delay="0"/>
                                  </p:stCondLst>
                                  <p:childTnLst>
                                    <p:set>
                                      <p:cBhvr>
                                        <p:cTn id="52" dur="1" fill="hold">
                                          <p:stCondLst>
                                            <p:cond delay="0"/>
                                          </p:stCondLst>
                                        </p:cTn>
                                        <p:tgtEl>
                                          <p:spTgt spid="12">
                                            <p:txEl>
                                              <p:pRg st="3" end="3"/>
                                            </p:txEl>
                                          </p:spTgt>
                                        </p:tgtEl>
                                        <p:attrNameLst>
                                          <p:attrName>style.visibility</p:attrName>
                                        </p:attrNameLst>
                                      </p:cBhvr>
                                      <p:to>
                                        <p:strVal val="visible"/>
                                      </p:to>
                                    </p:set>
                                    <p:animEffect transition="in" filter="checkerboard(across)">
                                      <p:cBhvr>
                                        <p:cTn id="53" dur="500"/>
                                        <p:tgtEl>
                                          <p:spTgt spid="12">
                                            <p:txEl>
                                              <p:pRg st="3" end="3"/>
                                            </p:txEl>
                                          </p:spTgt>
                                        </p:tgtEl>
                                      </p:cBhvr>
                                    </p:animEffect>
                                  </p:childTnLst>
                                </p:cTn>
                              </p:par>
                              <p:par>
                                <p:cTn id="54" presetID="5" presetClass="entr" presetSubtype="10" fill="hold" nodeType="withEffect">
                                  <p:stCondLst>
                                    <p:cond delay="0"/>
                                  </p:stCondLst>
                                  <p:childTnLst>
                                    <p:set>
                                      <p:cBhvr>
                                        <p:cTn id="55" dur="1" fill="hold">
                                          <p:stCondLst>
                                            <p:cond delay="0"/>
                                          </p:stCondLst>
                                        </p:cTn>
                                        <p:tgtEl>
                                          <p:spTgt spid="12">
                                            <p:txEl>
                                              <p:pRg st="4" end="4"/>
                                            </p:txEl>
                                          </p:spTgt>
                                        </p:tgtEl>
                                        <p:attrNameLst>
                                          <p:attrName>style.visibility</p:attrName>
                                        </p:attrNameLst>
                                      </p:cBhvr>
                                      <p:to>
                                        <p:strVal val="visible"/>
                                      </p:to>
                                    </p:set>
                                    <p:animEffect transition="in" filter="checkerboard(across)">
                                      <p:cBhvr>
                                        <p:cTn id="56"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9" grpId="0" build="p"/>
      <p:bldP spid="11"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40493" y="1042705"/>
            <a:ext cx="10624973" cy="1568450"/>
          </a:xfrm>
          <a:prstGeom prst="rect">
            <a:avLst/>
          </a:prstGeom>
          <a:noFill/>
        </p:spPr>
        <p:txBody>
          <a:bodyPr wrap="square">
            <a:spAutoFit/>
          </a:bodyPr>
          <a:lstStyle/>
          <a:p>
            <a:r>
              <a:rPr lang="en-US" altLang="zh-CN"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Nowadays the way many people interact with each other has changed because of technology. In what ways has technology affected the types of relationships that people make? Has this been a positive or negative development?</a:t>
            </a:r>
            <a:r>
              <a:rPr lang="zh-CN" altLang="en-US"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 </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C8Test2</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Task2</a:t>
            </a:r>
            <a:r>
              <a:rPr lang="en-US" altLang="zh-CN" sz="2400" dirty="0">
                <a:solidFill>
                  <a:srgbClr val="0070C0"/>
                </a:solidFill>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Simon</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范文）</a:t>
            </a:r>
            <a:endParaRPr lang="zh-CN" altLang="zh-CN" sz="2400" dirty="0">
              <a:solidFill>
                <a:srgbClr val="0070C0"/>
              </a:solidFill>
              <a:effectLst/>
              <a:latin typeface="Helvetica" pitchFamily="2" charset="0"/>
              <a:ea typeface="Arial Unicode MS" panose="020B0604020202020204" pitchFamily="34" charset="-128"/>
              <a:cs typeface="Arial Unicode MS" panose="020B0604020202020204" pitchFamily="34" charset="-128"/>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3">
            <a:alphaModFix amt="40000"/>
          </a:blip>
          <a:stretch>
            <a:fillRect/>
          </a:stretch>
        </p:blipFill>
        <p:spPr>
          <a:xfrm>
            <a:off x="1313180" y="1626870"/>
            <a:ext cx="9963150" cy="5231130"/>
          </a:xfrm>
          <a:prstGeom prst="rect">
            <a:avLst/>
          </a:prstGeom>
        </p:spPr>
      </p:pic>
      <p:sp>
        <p:nvSpPr>
          <p:cNvPr id="3" name="文本占位符 2"/>
          <p:cNvSpPr>
            <a:spLocks noGrp="1"/>
          </p:cNvSpPr>
          <p:nvPr>
            <p:ph type="body" sz="quarter" idx="13"/>
          </p:nvPr>
        </p:nvSpPr>
        <p:spPr>
          <a:xfrm>
            <a:off x="1313295" y="2103646"/>
            <a:ext cx="4715546" cy="4661669"/>
          </a:xfrm>
        </p:spPr>
        <p:txBody>
          <a:bodyPr>
            <a:noAutofit/>
          </a:bodyPr>
          <a:lstStyle/>
          <a:p>
            <a:pPr marL="241300" indent="-241300" algn="l">
              <a:buFont typeface="Arial" panose="020B0604020202090204" pitchFamily="34" charset="0"/>
              <a:buChar char="•"/>
            </a:pPr>
            <a:r>
              <a:rPr lang="zh-CN" altLang="en-US" sz="2400" dirty="0">
                <a:solidFill>
                  <a:schemeClr val="tx1"/>
                </a:solidFill>
                <a:latin typeface="+mj-ea"/>
                <a:ea typeface="+mj-ea"/>
              </a:rPr>
              <a:t>提高工作效率 </a:t>
            </a:r>
            <a:r>
              <a:rPr lang="en-US" altLang="zh-CN" sz="2400" dirty="0">
                <a:solidFill>
                  <a:schemeClr val="tx1"/>
                </a:solidFill>
                <a:latin typeface="+mj-ea"/>
                <a:ea typeface="+mj-ea"/>
              </a:rPr>
              <a:t>improve working efficiency (time-conserving)</a:t>
            </a:r>
          </a:p>
          <a:p>
            <a:pPr marL="241300" indent="-241300" algn="l">
              <a:buFont typeface="Arial" panose="020B0604020202090204" pitchFamily="34" charset="0"/>
              <a:buChar char="•"/>
            </a:pPr>
            <a:r>
              <a:rPr lang="zh-CN" altLang="en-US" sz="2400" dirty="0">
                <a:solidFill>
                  <a:schemeClr val="tx1"/>
                </a:solidFill>
                <a:latin typeface="+mj-ea"/>
                <a:ea typeface="+mj-ea"/>
              </a:rPr>
              <a:t>给人们生活带来便利 </a:t>
            </a:r>
            <a:r>
              <a:rPr lang="en-US" altLang="zh-CN" sz="2400" dirty="0">
                <a:solidFill>
                  <a:schemeClr val="tx1"/>
                </a:solidFill>
                <a:latin typeface="+mj-ea"/>
                <a:ea typeface="+mj-ea"/>
              </a:rPr>
              <a:t>bring convenience to people’s life(commuting)</a:t>
            </a:r>
          </a:p>
          <a:p>
            <a:pPr marL="241300" indent="-241300" algn="l">
              <a:buFont typeface="Arial" panose="020B0604020202090204" pitchFamily="34" charset="0"/>
              <a:buChar char="•"/>
            </a:pPr>
            <a:r>
              <a:rPr lang="zh-CN" altLang="en-US" sz="2400" dirty="0">
                <a:solidFill>
                  <a:schemeClr val="tx1"/>
                </a:solidFill>
                <a:latin typeface="+mj-ea"/>
                <a:ea typeface="+mj-ea"/>
              </a:rPr>
              <a:t>方便沟通交流 </a:t>
            </a:r>
            <a:r>
              <a:rPr lang="en-US" altLang="zh-CN" sz="2400" dirty="0">
                <a:solidFill>
                  <a:schemeClr val="tx1"/>
                </a:solidFill>
                <a:latin typeface="+mj-ea"/>
                <a:ea typeface="+mj-ea"/>
              </a:rPr>
              <a:t>facilitate communication (transcend geographical barrier)</a:t>
            </a:r>
          </a:p>
          <a:p>
            <a:pPr marL="241300" indent="-241300" algn="l">
              <a:buFont typeface="Arial" panose="020B0604020202090204" pitchFamily="34" charset="0"/>
              <a:buChar char="•"/>
            </a:pPr>
            <a:r>
              <a:rPr lang="zh-CN" altLang="en-US" sz="2400" dirty="0">
                <a:solidFill>
                  <a:schemeClr val="tx1"/>
                </a:solidFill>
                <a:latin typeface="+mj-ea"/>
                <a:ea typeface="+mj-ea"/>
              </a:rPr>
              <a:t>娱乐，丰富生活 </a:t>
            </a:r>
            <a:r>
              <a:rPr lang="en-US" altLang="zh-CN" sz="2400" dirty="0">
                <a:solidFill>
                  <a:schemeClr val="tx1"/>
                </a:solidFill>
                <a:latin typeface="+mj-ea"/>
                <a:ea typeface="+mj-ea"/>
              </a:rPr>
              <a:t>entertainment/recreation, enrich people’s life</a:t>
            </a:r>
          </a:p>
          <a:p>
            <a:endParaRPr kumimoji="1" lang="zh-CN" altLang="en-US" sz="2400" dirty="0">
              <a:solidFill>
                <a:schemeClr val="tx1"/>
              </a:solidFill>
              <a:latin typeface="+mj-ea"/>
              <a:ea typeface="+mj-ea"/>
            </a:endParaRPr>
          </a:p>
        </p:txBody>
      </p:sp>
      <p:sp>
        <p:nvSpPr>
          <p:cNvPr id="5" name="标题 4"/>
          <p:cNvSpPr>
            <a:spLocks noGrp="1"/>
          </p:cNvSpPr>
          <p:nvPr>
            <p:ph type="title"/>
          </p:nvPr>
        </p:nvSpPr>
        <p:spPr>
          <a:xfrm>
            <a:off x="1704499" y="954127"/>
            <a:ext cx="4869656" cy="973336"/>
          </a:xfrm>
        </p:spPr>
        <p:txBody>
          <a:bodyPr>
            <a:normAutofit/>
          </a:bodyPr>
          <a:lstStyle/>
          <a:p>
            <a:r>
              <a:rPr lang="zh-CN" altLang="en-US" sz="4000" b="1" dirty="0">
                <a:latin typeface="+mj-ea"/>
              </a:rPr>
              <a:t>个人角度</a:t>
            </a:r>
            <a:endParaRPr kumimoji="1" lang="zh-CN" altLang="en-US" sz="4000" dirty="0">
              <a:latin typeface="+mj-ea"/>
            </a:endParaRPr>
          </a:p>
        </p:txBody>
      </p:sp>
      <p:sp>
        <p:nvSpPr>
          <p:cNvPr id="13" name="文本占位符 2"/>
          <p:cNvSpPr>
            <a:spLocks noGrp="1"/>
          </p:cNvSpPr>
          <p:nvPr>
            <p:ph type="body" sz="quarter" idx="13"/>
          </p:nvPr>
        </p:nvSpPr>
        <p:spPr>
          <a:xfrm>
            <a:off x="6793674" y="2103646"/>
            <a:ext cx="4582082" cy="3615229"/>
          </a:xfrm>
        </p:spPr>
        <p:txBody>
          <a:bodyPr>
            <a:normAutofit/>
          </a:bodyPr>
          <a:lstStyle/>
          <a:p>
            <a:pPr marL="241300" indent="-241300" algn="l">
              <a:buFont typeface="Arial" panose="020B0604020202090204" pitchFamily="34" charset="0"/>
              <a:buChar char="•"/>
            </a:pPr>
            <a:r>
              <a:rPr lang="zh-CN" altLang="en-US" sz="2400" dirty="0">
                <a:solidFill>
                  <a:schemeClr val="tx1"/>
                </a:solidFill>
                <a:latin typeface="+mj-ea"/>
                <a:ea typeface="+mj-ea"/>
              </a:rPr>
              <a:t>面对面交流变少 </a:t>
            </a:r>
            <a:r>
              <a:rPr lang="en-US" altLang="zh-CN" sz="2400" dirty="0">
                <a:solidFill>
                  <a:schemeClr val="tx1"/>
                </a:solidFill>
                <a:latin typeface="+mj-ea"/>
                <a:ea typeface="+mj-ea"/>
              </a:rPr>
              <a:t>lack face to face communication</a:t>
            </a:r>
          </a:p>
          <a:p>
            <a:pPr marL="241300" indent="-241300" algn="l">
              <a:buFont typeface="Arial" panose="020B0604020202090204" pitchFamily="34" charset="0"/>
              <a:buChar char="•"/>
            </a:pPr>
            <a:r>
              <a:rPr lang="zh-CN" altLang="en-US" sz="2400" dirty="0">
                <a:solidFill>
                  <a:schemeClr val="tx1"/>
                </a:solidFill>
                <a:latin typeface="+mj-ea"/>
                <a:ea typeface="+mj-ea"/>
              </a:rPr>
              <a:t>侵犯隐私 </a:t>
            </a:r>
            <a:r>
              <a:rPr lang="en-US" altLang="zh-CN" sz="2400" dirty="0">
                <a:solidFill>
                  <a:schemeClr val="tx1"/>
                </a:solidFill>
                <a:latin typeface="+mj-ea"/>
                <a:ea typeface="+mj-ea"/>
              </a:rPr>
              <a:t>infringe people’s privacy</a:t>
            </a:r>
          </a:p>
          <a:p>
            <a:pPr marL="241300" indent="-241300" algn="l">
              <a:buFont typeface="Arial" panose="020B0604020202090204" pitchFamily="34" charset="0"/>
              <a:buChar char="•"/>
            </a:pPr>
            <a:r>
              <a:rPr lang="zh-CN" altLang="en-US" sz="2400" dirty="0">
                <a:solidFill>
                  <a:schemeClr val="tx1"/>
                </a:solidFill>
                <a:latin typeface="+mj-ea"/>
                <a:ea typeface="+mj-ea"/>
              </a:rPr>
              <a:t>辐射 </a:t>
            </a:r>
            <a:r>
              <a:rPr lang="en-US" altLang="zh-CN" sz="2400" dirty="0">
                <a:solidFill>
                  <a:schemeClr val="tx1"/>
                </a:solidFill>
                <a:latin typeface="+mj-ea"/>
                <a:ea typeface="+mj-ea"/>
              </a:rPr>
              <a:t>intense radiation (failing eyesight, health hazard)</a:t>
            </a:r>
          </a:p>
          <a:p>
            <a:pPr marL="241300" indent="-241300" algn="l">
              <a:buFont typeface="Arial" panose="020B0604020202090204" pitchFamily="34" charset="0"/>
              <a:buChar char="•"/>
            </a:pPr>
            <a:r>
              <a:rPr lang="zh-CN" altLang="en-US" sz="2400" dirty="0">
                <a:solidFill>
                  <a:schemeClr val="tx1"/>
                </a:solidFill>
                <a:latin typeface="+mj-ea"/>
                <a:ea typeface="+mj-ea"/>
              </a:rPr>
              <a:t>缺乏运动 </a:t>
            </a:r>
            <a:r>
              <a:rPr lang="en-US" altLang="zh-CN" sz="2400" dirty="0">
                <a:solidFill>
                  <a:schemeClr val="tx1"/>
                </a:solidFill>
                <a:latin typeface="+mj-ea"/>
                <a:ea typeface="+mj-ea"/>
              </a:rPr>
              <a:t>lack exercise (obesity)</a:t>
            </a:r>
          </a:p>
          <a:p>
            <a:endParaRPr kumimoji="1" lang="zh-CN" altLang="en-US" sz="2400" dirty="0">
              <a:solidFill>
                <a:schemeClr val="tx1"/>
              </a:solidFill>
              <a:latin typeface="+mj-ea"/>
              <a:ea typeface="+mj-ea"/>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edge">
                                      <p:cBhvr>
                                        <p:cTn id="10" dur="2000"/>
                                        <p:tgtEl>
                                          <p:spTgt spid="3">
                                            <p:txEl>
                                              <p:pRg st="1" end="1"/>
                                            </p:txEl>
                                          </p:spTgt>
                                        </p:tgtEl>
                                      </p:cBhvr>
                                    </p:animEffect>
                                  </p:childTnLst>
                                </p:cTn>
                              </p:par>
                              <p:par>
                                <p:cTn id="11" presetID="2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edge">
                                      <p:cBhvr>
                                        <p:cTn id="13" dur="2000"/>
                                        <p:tgtEl>
                                          <p:spTgt spid="3">
                                            <p:txEl>
                                              <p:pRg st="2" end="2"/>
                                            </p:txEl>
                                          </p:spTgt>
                                        </p:tgtEl>
                                      </p:cBhvr>
                                    </p:animEffect>
                                  </p:childTnLst>
                                </p:cTn>
                              </p:par>
                              <p:par>
                                <p:cTn id="14" presetID="2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edge">
                                      <p:cBhvr>
                                        <p:cTn id="16" dur="20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0" presetClass="entr" presetSubtype="0" fill="hold" grpId="0" nodeType="clickEffect">
                                  <p:stCondLst>
                                    <p:cond delay="0"/>
                                  </p:stCondLst>
                                  <p:childTnLst>
                                    <p:set>
                                      <p:cBhvr>
                                        <p:cTn id="20" dur="1" fill="hold">
                                          <p:stCondLst>
                                            <p:cond delay="0"/>
                                          </p:stCondLst>
                                        </p:cTn>
                                        <p:tgtEl>
                                          <p:spTgt spid="13">
                                            <p:txEl>
                                              <p:pRg st="0" end="0"/>
                                            </p:txEl>
                                          </p:spTgt>
                                        </p:tgtEl>
                                        <p:attrNameLst>
                                          <p:attrName>style.visibility</p:attrName>
                                        </p:attrNameLst>
                                      </p:cBhvr>
                                      <p:to>
                                        <p:strVal val="visible"/>
                                      </p:to>
                                    </p:set>
                                    <p:animEffect transition="in" filter="wedge">
                                      <p:cBhvr>
                                        <p:cTn id="21" dur="2000"/>
                                        <p:tgtEl>
                                          <p:spTgt spid="13">
                                            <p:txEl>
                                              <p:pRg st="0" end="0"/>
                                            </p:txEl>
                                          </p:spTgt>
                                        </p:tgtEl>
                                      </p:cBhvr>
                                    </p:animEffect>
                                  </p:childTnLst>
                                </p:cTn>
                              </p:par>
                              <p:par>
                                <p:cTn id="22" presetID="20" presetClass="entr" presetSubtype="0" fill="hold" grpId="0" nodeType="withEffect">
                                  <p:stCondLst>
                                    <p:cond delay="0"/>
                                  </p:stCondLst>
                                  <p:childTnLst>
                                    <p:set>
                                      <p:cBhvr>
                                        <p:cTn id="23" dur="1" fill="hold">
                                          <p:stCondLst>
                                            <p:cond delay="0"/>
                                          </p:stCondLst>
                                        </p:cTn>
                                        <p:tgtEl>
                                          <p:spTgt spid="13">
                                            <p:txEl>
                                              <p:pRg st="1" end="1"/>
                                            </p:txEl>
                                          </p:spTgt>
                                        </p:tgtEl>
                                        <p:attrNameLst>
                                          <p:attrName>style.visibility</p:attrName>
                                        </p:attrNameLst>
                                      </p:cBhvr>
                                      <p:to>
                                        <p:strVal val="visible"/>
                                      </p:to>
                                    </p:set>
                                    <p:animEffect transition="in" filter="wedge">
                                      <p:cBhvr>
                                        <p:cTn id="24" dur="2000"/>
                                        <p:tgtEl>
                                          <p:spTgt spid="13">
                                            <p:txEl>
                                              <p:pRg st="1" end="1"/>
                                            </p:txEl>
                                          </p:spTgt>
                                        </p:tgtEl>
                                      </p:cBhvr>
                                    </p:animEffect>
                                  </p:childTnLst>
                                </p:cTn>
                              </p:par>
                              <p:par>
                                <p:cTn id="25" presetID="20" presetClass="entr" presetSubtype="0" fill="hold" grpId="0" nodeType="withEffect">
                                  <p:stCondLst>
                                    <p:cond delay="0"/>
                                  </p:stCondLst>
                                  <p:childTnLst>
                                    <p:set>
                                      <p:cBhvr>
                                        <p:cTn id="26" dur="1" fill="hold">
                                          <p:stCondLst>
                                            <p:cond delay="0"/>
                                          </p:stCondLst>
                                        </p:cTn>
                                        <p:tgtEl>
                                          <p:spTgt spid="13">
                                            <p:txEl>
                                              <p:pRg st="2" end="2"/>
                                            </p:txEl>
                                          </p:spTgt>
                                        </p:tgtEl>
                                        <p:attrNameLst>
                                          <p:attrName>style.visibility</p:attrName>
                                        </p:attrNameLst>
                                      </p:cBhvr>
                                      <p:to>
                                        <p:strVal val="visible"/>
                                      </p:to>
                                    </p:set>
                                    <p:animEffect transition="in" filter="wedge">
                                      <p:cBhvr>
                                        <p:cTn id="27" dur="2000"/>
                                        <p:tgtEl>
                                          <p:spTgt spid="13">
                                            <p:txEl>
                                              <p:pRg st="2" end="2"/>
                                            </p:txEl>
                                          </p:spTgt>
                                        </p:tgtEl>
                                      </p:cBhvr>
                                    </p:animEffect>
                                  </p:childTnLst>
                                </p:cTn>
                              </p:par>
                              <p:par>
                                <p:cTn id="28" presetID="20" presetClass="entr" presetSubtype="0" fill="hold" grpId="0" nodeType="withEffect">
                                  <p:stCondLst>
                                    <p:cond delay="0"/>
                                  </p:stCondLst>
                                  <p:childTnLst>
                                    <p:set>
                                      <p:cBhvr>
                                        <p:cTn id="29" dur="1" fill="hold">
                                          <p:stCondLst>
                                            <p:cond delay="0"/>
                                          </p:stCondLst>
                                        </p:cTn>
                                        <p:tgtEl>
                                          <p:spTgt spid="13">
                                            <p:txEl>
                                              <p:pRg st="3" end="3"/>
                                            </p:txEl>
                                          </p:spTgt>
                                        </p:tgtEl>
                                        <p:attrNameLst>
                                          <p:attrName>style.visibility</p:attrName>
                                        </p:attrNameLst>
                                      </p:cBhvr>
                                      <p:to>
                                        <p:strVal val="visible"/>
                                      </p:to>
                                    </p:set>
                                    <p:animEffect transition="in" filter="wedge">
                                      <p:cBhvr>
                                        <p:cTn id="30" dur="20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alphaModFix amt="20000"/>
          </a:blip>
          <a:stretch>
            <a:fillRect/>
          </a:stretch>
        </p:blipFill>
        <p:spPr>
          <a:xfrm>
            <a:off x="132715" y="0"/>
            <a:ext cx="11926570" cy="6858000"/>
          </a:xfrm>
          <a:prstGeom prst="rect">
            <a:avLst/>
          </a:prstGeom>
        </p:spPr>
      </p:pic>
      <p:sp>
        <p:nvSpPr>
          <p:cNvPr id="3" name="文本占位符 2"/>
          <p:cNvSpPr>
            <a:spLocks noGrp="1"/>
          </p:cNvSpPr>
          <p:nvPr>
            <p:ph type="body" sz="quarter" idx="13"/>
          </p:nvPr>
        </p:nvSpPr>
        <p:spPr>
          <a:xfrm>
            <a:off x="1437281" y="2220132"/>
            <a:ext cx="4932521" cy="4428641"/>
          </a:xfrm>
        </p:spPr>
        <p:txBody>
          <a:bodyPr>
            <a:normAutofit/>
          </a:bodyPr>
          <a:lstStyle/>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减少人事成本 </a:t>
            </a:r>
            <a:r>
              <a:rPr lang="en-US" altLang="zh-CN" sz="2400" dirty="0">
                <a:solidFill>
                  <a:schemeClr val="tx1"/>
                </a:solidFill>
                <a:latin typeface="微软雅黑" panose="020B0503020204020204" pitchFamily="34" charset="-122"/>
                <a:ea typeface="微软雅黑" panose="020B0503020204020204" pitchFamily="34" charset="-122"/>
              </a:rPr>
              <a:t>reduce the cost, including the budget in personnel</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解放工人，增加员工满意度 </a:t>
            </a:r>
            <a:r>
              <a:rPr lang="en-US" altLang="zh-CN" sz="2400" dirty="0">
                <a:solidFill>
                  <a:schemeClr val="tx1"/>
                </a:solidFill>
                <a:latin typeface="微软雅黑" panose="020B0503020204020204" pitchFamily="34" charset="-122"/>
                <a:ea typeface="微软雅黑" panose="020B0503020204020204" pitchFamily="34" charset="-122"/>
              </a:rPr>
              <a:t>save the labor/liberate workers</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提高工作效率 </a:t>
            </a:r>
            <a:r>
              <a:rPr lang="en-US" altLang="zh-CN" sz="2400" dirty="0">
                <a:solidFill>
                  <a:schemeClr val="tx1"/>
                </a:solidFill>
                <a:latin typeface="微软雅黑" panose="020B0503020204020204" pitchFamily="34" charset="-122"/>
                <a:ea typeface="微软雅黑" panose="020B0503020204020204" pitchFamily="34" charset="-122"/>
              </a:rPr>
              <a:t>will increase the efficiency and productivity of work, especially for the dangerous, accurate and repetitive task</a:t>
            </a:r>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p:nvPr>
        </p:nvSpPr>
        <p:spPr>
          <a:xfrm>
            <a:off x="1679583" y="1035407"/>
            <a:ext cx="4869656" cy="973336"/>
          </a:xfrm>
        </p:spPr>
        <p:txBody>
          <a:bodyPr>
            <a:normAutofit/>
          </a:bodyPr>
          <a:lstStyle/>
          <a:p>
            <a:r>
              <a:rPr lang="zh-CN" altLang="en-US" sz="4000" b="1" dirty="0">
                <a:latin typeface="微软雅黑" panose="020B0503020204020204" pitchFamily="34" charset="-122"/>
                <a:ea typeface="微软雅黑" panose="020B0503020204020204" pitchFamily="34" charset="-122"/>
              </a:rPr>
              <a:t>公司角度</a:t>
            </a:r>
            <a:endParaRPr kumimoji="1" lang="zh-CN" altLang="en-US" sz="4000" dirty="0">
              <a:latin typeface="微软雅黑" panose="020B0503020204020204" pitchFamily="34" charset="-122"/>
              <a:ea typeface="微软雅黑" panose="020B0503020204020204" pitchFamily="34" charset="-122"/>
            </a:endParaRPr>
          </a:p>
        </p:txBody>
      </p:sp>
      <p:sp>
        <p:nvSpPr>
          <p:cNvPr id="13" name="文本占位符 2"/>
          <p:cNvSpPr>
            <a:spLocks noGrp="1"/>
          </p:cNvSpPr>
          <p:nvPr>
            <p:ph type="body" sz="quarter" idx="13"/>
          </p:nvPr>
        </p:nvSpPr>
        <p:spPr>
          <a:xfrm>
            <a:off x="6772759" y="2220132"/>
            <a:ext cx="4726982" cy="4056682"/>
          </a:xfrm>
        </p:spPr>
        <p:txBody>
          <a:bodyPr>
            <a:noAutofit/>
          </a:bodyPr>
          <a:lstStyle/>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过度依赖科技</a:t>
            </a:r>
            <a:r>
              <a:rPr lang="en-US" altLang="zh-CN" sz="2400" dirty="0">
                <a:solidFill>
                  <a:schemeClr val="tx1"/>
                </a:solidFill>
                <a:latin typeface="微软雅黑" panose="020B0503020204020204" pitchFamily="34" charset="-122"/>
                <a:ea typeface="微软雅黑" panose="020B0503020204020204" pitchFamily="34" charset="-122"/>
              </a:rPr>
              <a:t>the overuse of high-tech </a:t>
            </a:r>
            <a:endParaRPr lang="zh-CN" altLang="en-US" sz="2400" dirty="0">
              <a:solidFill>
                <a:schemeClr val="tx1"/>
              </a:solidFill>
              <a:latin typeface="微软雅黑" panose="020B0503020204020204" pitchFamily="34" charset="-122"/>
              <a:ea typeface="微软雅黑" panose="020B0503020204020204" pitchFamily="34" charset="-122"/>
            </a:endParaRP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→人事关系冷漠培养  </a:t>
            </a:r>
            <a:r>
              <a:rPr lang="en-US" altLang="zh-CN" sz="2400" dirty="0">
                <a:solidFill>
                  <a:schemeClr val="tx1"/>
                </a:solidFill>
                <a:latin typeface="微软雅黑" panose="020B0503020204020204" pitchFamily="34" charset="-122"/>
                <a:ea typeface="微软雅黑" panose="020B0503020204020204" pitchFamily="34" charset="-122"/>
              </a:rPr>
              <a:t>employees would become increasingly indifferent to colleagues </a:t>
            </a:r>
            <a:endParaRPr lang="zh-CN" altLang="en-US" sz="2400" dirty="0">
              <a:solidFill>
                <a:schemeClr val="tx1"/>
              </a:solidFill>
              <a:latin typeface="微软雅黑" panose="020B0503020204020204" pitchFamily="34" charset="-122"/>
              <a:ea typeface="微软雅黑" panose="020B0503020204020204" pitchFamily="34" charset="-122"/>
            </a:endParaRP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→不利于生产效率以及员工忠诚度的培养  </a:t>
            </a:r>
            <a:r>
              <a:rPr lang="en-US" altLang="zh-CN" sz="2400" dirty="0">
                <a:solidFill>
                  <a:schemeClr val="tx1"/>
                </a:solidFill>
                <a:latin typeface="微软雅黑" panose="020B0503020204020204" pitchFamily="34" charset="-122"/>
                <a:ea typeface="微软雅黑" panose="020B0503020204020204" pitchFamily="34" charset="-122"/>
              </a:rPr>
              <a:t>having a negative effect on the production efficiency and the cultivation of loyalty to the company among workers</a:t>
            </a:r>
          </a:p>
          <a:p>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900" decel="100000" fill="hold"/>
                                        <p:tgtEl>
                                          <p:spTgt spid="3">
                                            <p:txEl>
                                              <p:pRg st="1" end="1"/>
                                            </p:txEl>
                                          </p:spTgt>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3">
                                            <p:txEl>
                                              <p:pRg st="1" end="1"/>
                                            </p:txEl>
                                          </p:spTgt>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900"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3">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7" presetClass="entr" presetSubtype="0"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1000"/>
                                        <p:tgtEl>
                                          <p:spTgt spid="13">
                                            <p:txEl>
                                              <p:pRg st="0" end="0"/>
                                            </p:txEl>
                                          </p:spTgt>
                                        </p:tgtEl>
                                      </p:cBhvr>
                                    </p:animEffect>
                                    <p:anim calcmode="lin" valueType="num">
                                      <p:cBhvr>
                                        <p:cTn id="2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29" dur="900" decel="100000" fill="hold"/>
                                        <p:tgtEl>
                                          <p:spTgt spid="13">
                                            <p:txEl>
                                              <p:pRg st="0" end="0"/>
                                            </p:txEl>
                                          </p:spTgt>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37" presetClass="entr" presetSubtype="0" fill="hold" nodeType="clickEffect">
                                  <p:stCondLst>
                                    <p:cond delay="0"/>
                                  </p:stCondLst>
                                  <p:childTnLst>
                                    <p:set>
                                      <p:cBhvr>
                                        <p:cTn id="34" dur="1" fill="hold">
                                          <p:stCondLst>
                                            <p:cond delay="0"/>
                                          </p:stCondLst>
                                        </p:cTn>
                                        <p:tgtEl>
                                          <p:spTgt spid="13">
                                            <p:txEl>
                                              <p:pRg st="1" end="1"/>
                                            </p:txEl>
                                          </p:spTgt>
                                        </p:tgtEl>
                                        <p:attrNameLst>
                                          <p:attrName>style.visibility</p:attrName>
                                        </p:attrNameLst>
                                      </p:cBhvr>
                                      <p:to>
                                        <p:strVal val="visible"/>
                                      </p:to>
                                    </p:set>
                                    <p:animEffect transition="in" filter="fade">
                                      <p:cBhvr>
                                        <p:cTn id="35" dur="1000"/>
                                        <p:tgtEl>
                                          <p:spTgt spid="13">
                                            <p:txEl>
                                              <p:pRg st="1" end="1"/>
                                            </p:txEl>
                                          </p:spTgt>
                                        </p:tgtEl>
                                      </p:cBhvr>
                                    </p:animEffect>
                                    <p:anim calcmode="lin" valueType="num">
                                      <p:cBhvr>
                                        <p:cTn id="36"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37" dur="900" decel="100000" fill="hold"/>
                                        <p:tgtEl>
                                          <p:spTgt spid="13">
                                            <p:txEl>
                                              <p:pRg st="1" end="1"/>
                                            </p:txEl>
                                          </p:spTgt>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3">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7" presetClass="entr" presetSubtype="0" fill="hold" nodeType="clickEffect">
                                  <p:stCondLst>
                                    <p:cond delay="0"/>
                                  </p:stCondLst>
                                  <p:childTnLst>
                                    <p:set>
                                      <p:cBhvr>
                                        <p:cTn id="42" dur="1" fill="hold">
                                          <p:stCondLst>
                                            <p:cond delay="0"/>
                                          </p:stCondLst>
                                        </p:cTn>
                                        <p:tgtEl>
                                          <p:spTgt spid="13">
                                            <p:txEl>
                                              <p:pRg st="2" end="2"/>
                                            </p:txEl>
                                          </p:spTgt>
                                        </p:tgtEl>
                                        <p:attrNameLst>
                                          <p:attrName>style.visibility</p:attrName>
                                        </p:attrNameLst>
                                      </p:cBhvr>
                                      <p:to>
                                        <p:strVal val="visible"/>
                                      </p:to>
                                    </p:set>
                                    <p:animEffect transition="in" filter="fade">
                                      <p:cBhvr>
                                        <p:cTn id="43" dur="1000"/>
                                        <p:tgtEl>
                                          <p:spTgt spid="13">
                                            <p:txEl>
                                              <p:pRg st="2" end="2"/>
                                            </p:txEl>
                                          </p:spTgt>
                                        </p:tgtEl>
                                      </p:cBhvr>
                                    </p:animEffect>
                                    <p:anim calcmode="lin" valueType="num">
                                      <p:cBhvr>
                                        <p:cTn id="4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45" dur="900" decel="100000" fill="hold"/>
                                        <p:tgtEl>
                                          <p:spTgt spid="13">
                                            <p:txEl>
                                              <p:pRg st="2" end="2"/>
                                            </p:txEl>
                                          </p:spTgt>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3">
                                            <p:txEl>
                                              <p:pRg st="2" end="2"/>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mt="20000"/>
          </a:blip>
          <a:stretch>
            <a:fillRect/>
          </a:stretch>
        </p:blipFill>
        <p:spPr>
          <a:xfrm>
            <a:off x="1111250" y="0"/>
            <a:ext cx="10287000" cy="6858000"/>
          </a:xfrm>
          <a:prstGeom prst="rect">
            <a:avLst/>
          </a:prstGeom>
        </p:spPr>
      </p:pic>
      <p:sp>
        <p:nvSpPr>
          <p:cNvPr id="3" name="文本占位符 2"/>
          <p:cNvSpPr>
            <a:spLocks noGrp="1"/>
          </p:cNvSpPr>
          <p:nvPr>
            <p:ph type="body" sz="quarter" idx="13"/>
          </p:nvPr>
        </p:nvSpPr>
        <p:spPr>
          <a:xfrm>
            <a:off x="1344292" y="2235630"/>
            <a:ext cx="4545064" cy="4459638"/>
          </a:xfrm>
        </p:spPr>
        <p:txBody>
          <a:bodyPr>
            <a:noAutofit/>
          </a:bodyPr>
          <a:lstStyle/>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促进经济发展 </a:t>
            </a:r>
            <a:r>
              <a:rPr lang="en-US" altLang="zh-CN" sz="2400" dirty="0">
                <a:solidFill>
                  <a:schemeClr val="tx1"/>
                </a:solidFill>
                <a:latin typeface="微软雅黑" panose="020B0503020204020204" pitchFamily="34" charset="-122"/>
                <a:ea typeface="微软雅黑" panose="020B0503020204020204" pitchFamily="34" charset="-122"/>
              </a:rPr>
              <a:t>promote/boost economic development</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提高人们生活水平 </a:t>
            </a:r>
            <a:r>
              <a:rPr lang="en-US" altLang="zh-CN" sz="2400" dirty="0">
                <a:solidFill>
                  <a:schemeClr val="tx1"/>
                </a:solidFill>
                <a:latin typeface="微软雅黑" panose="020B0503020204020204" pitchFamily="34" charset="-122"/>
                <a:ea typeface="微软雅黑" panose="020B0503020204020204" pitchFamily="34" charset="-122"/>
              </a:rPr>
              <a:t>improve people’s living standard</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增加就业机会 </a:t>
            </a:r>
            <a:r>
              <a:rPr lang="en-US" altLang="zh-CN" sz="2400" dirty="0">
                <a:solidFill>
                  <a:schemeClr val="tx1"/>
                </a:solidFill>
                <a:latin typeface="微软雅黑" panose="020B0503020204020204" pitchFamily="34" charset="-122"/>
                <a:ea typeface="微软雅黑" panose="020B0503020204020204" pitchFamily="34" charset="-122"/>
              </a:rPr>
              <a:t>provide opportunities of employment</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信息传播 </a:t>
            </a:r>
            <a:r>
              <a:rPr lang="en-US" altLang="zh-CN" sz="2400" dirty="0">
                <a:solidFill>
                  <a:schemeClr val="tx1"/>
                </a:solidFill>
                <a:latin typeface="微软雅黑" panose="020B0503020204020204" pitchFamily="34" charset="-122"/>
                <a:ea typeface="微软雅黑" panose="020B0503020204020204" pitchFamily="34" charset="-122"/>
              </a:rPr>
              <a:t>(have access to) all kinds of information, ranging from A to B</a:t>
            </a:r>
          </a:p>
          <a:p>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p:nvPr>
        </p:nvSpPr>
        <p:spPr>
          <a:xfrm>
            <a:off x="1785779" y="1076047"/>
            <a:ext cx="4869656" cy="973336"/>
          </a:xfrm>
        </p:spPr>
        <p:txBody>
          <a:bodyPr>
            <a:normAutofit/>
          </a:bodyPr>
          <a:lstStyle/>
          <a:p>
            <a:r>
              <a:rPr lang="zh-CN" altLang="en-US" sz="4000" b="1" dirty="0">
                <a:latin typeface="微软雅黑" panose="020B0503020204020204" pitchFamily="34" charset="-122"/>
                <a:ea typeface="微软雅黑" panose="020B0503020204020204" pitchFamily="34" charset="-122"/>
              </a:rPr>
              <a:t>社会角度</a:t>
            </a:r>
            <a:endParaRPr kumimoji="1" lang="zh-CN" altLang="en-US" sz="4000" dirty="0">
              <a:latin typeface="微软雅黑" panose="020B0503020204020204" pitchFamily="34" charset="-122"/>
              <a:ea typeface="微软雅黑" panose="020B0503020204020204" pitchFamily="34" charset="-122"/>
            </a:endParaRPr>
          </a:p>
        </p:txBody>
      </p:sp>
      <p:sp>
        <p:nvSpPr>
          <p:cNvPr id="13" name="文本占位符 2"/>
          <p:cNvSpPr>
            <a:spLocks noGrp="1"/>
          </p:cNvSpPr>
          <p:nvPr>
            <p:ph type="body" sz="quarter" idx="13"/>
          </p:nvPr>
        </p:nvSpPr>
        <p:spPr>
          <a:xfrm>
            <a:off x="7010650" y="2235629"/>
            <a:ext cx="4892047" cy="4041185"/>
          </a:xfrm>
        </p:spPr>
        <p:txBody>
          <a:bodyPr>
            <a:normAutofit/>
          </a:bodyPr>
          <a:lstStyle/>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环境问题 </a:t>
            </a:r>
            <a:r>
              <a:rPr lang="en-US" altLang="zh-CN" sz="2400" dirty="0">
                <a:solidFill>
                  <a:schemeClr val="tx1"/>
                </a:solidFill>
                <a:latin typeface="微软雅黑" panose="020B0503020204020204" pitchFamily="34" charset="-122"/>
                <a:ea typeface="微软雅黑" panose="020B0503020204020204" pitchFamily="34" charset="-122"/>
              </a:rPr>
              <a:t>place a heavy burden on environment</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社会竞争激烈 </a:t>
            </a:r>
            <a:r>
              <a:rPr lang="en-US" altLang="zh-CN" sz="2400" dirty="0">
                <a:solidFill>
                  <a:schemeClr val="tx1"/>
                </a:solidFill>
                <a:latin typeface="微软雅黑" panose="020B0503020204020204" pitchFamily="34" charset="-122"/>
                <a:ea typeface="微软雅黑" panose="020B0503020204020204" pitchFamily="34" charset="-122"/>
              </a:rPr>
              <a:t>fierce/keen competition</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不良信息的传播 </a:t>
            </a:r>
            <a:r>
              <a:rPr lang="en-US" altLang="zh-CN" sz="2400" dirty="0">
                <a:solidFill>
                  <a:schemeClr val="tx1"/>
                </a:solidFill>
                <a:latin typeface="微软雅黑" panose="020B0503020204020204" pitchFamily="34" charset="-122"/>
                <a:ea typeface="微软雅黑" panose="020B0503020204020204" pitchFamily="34" charset="-122"/>
              </a:rPr>
              <a:t>be flooded with negative information (pornography and violence)</a:t>
            </a:r>
          </a:p>
          <a:p>
            <a:pPr marL="241300" indent="-241300" algn="l">
              <a:buFont typeface="Arial" panose="020B060402020209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rPr>
              <a:t>安全问题</a:t>
            </a:r>
            <a:r>
              <a:rPr lang="en-US" altLang="zh-CN" sz="2400" dirty="0">
                <a:solidFill>
                  <a:schemeClr val="tx1"/>
                </a:solidFill>
                <a:latin typeface="微软雅黑" panose="020B0503020204020204" pitchFamily="34" charset="-122"/>
                <a:ea typeface="微软雅黑" panose="020B0503020204020204" pitchFamily="34" charset="-122"/>
              </a:rPr>
              <a:t>(</a:t>
            </a:r>
            <a:r>
              <a:rPr lang="zh-CN" altLang="en-US" sz="2400" dirty="0">
                <a:solidFill>
                  <a:schemeClr val="tx1"/>
                </a:solidFill>
                <a:latin typeface="微软雅黑" panose="020B0503020204020204" pitchFamily="34" charset="-122"/>
                <a:ea typeface="微软雅黑" panose="020B0503020204020204" pitchFamily="34" charset="-122"/>
              </a:rPr>
              <a:t>网络犯罪</a:t>
            </a:r>
            <a:r>
              <a:rPr lang="en-US" altLang="zh-CN" sz="2400" dirty="0">
                <a:solidFill>
                  <a:schemeClr val="tx1"/>
                </a:solidFill>
                <a:latin typeface="微软雅黑" panose="020B0503020204020204" pitchFamily="34" charset="-122"/>
                <a:ea typeface="微软雅黑" panose="020B0503020204020204" pitchFamily="34" charset="-122"/>
              </a:rPr>
              <a:t>) security (cyber crime)</a:t>
            </a:r>
          </a:p>
          <a:p>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6"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par>
                                <p:cTn id="10" presetID="55"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1000" fill="hold"/>
                                        <p:tgtEl>
                                          <p:spTgt spid="3">
                                            <p:txEl>
                                              <p:pRg st="1" end="1"/>
                                            </p:txEl>
                                          </p:spTgt>
                                        </p:tgtEl>
                                        <p:attrNameLst>
                                          <p:attrName>ppt_w</p:attrName>
                                        </p:attrNameLst>
                                      </p:cBhvr>
                                      <p:tavLst>
                                        <p:tav tm="0">
                                          <p:val>
                                            <p:strVal val="#ppt_w*0.70"/>
                                          </p:val>
                                        </p:tav>
                                        <p:tav tm="100000">
                                          <p:val>
                                            <p:strVal val="#ppt_w"/>
                                          </p:val>
                                        </p:tav>
                                      </p:tavLst>
                                    </p:anim>
                                    <p:anim calcmode="lin" valueType="num">
                                      <p:cBhvr>
                                        <p:cTn id="13" dur="1000" fill="hold"/>
                                        <p:tgtEl>
                                          <p:spTgt spid="3">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3">
                                            <p:txEl>
                                              <p:pRg st="1" end="1"/>
                                            </p:txEl>
                                          </p:spTgt>
                                        </p:tgtEl>
                                      </p:cBhvr>
                                    </p:animEffect>
                                  </p:childTnLst>
                                </p:cTn>
                              </p:par>
                              <p:par>
                                <p:cTn id="15" presetID="55"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8"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9" dur="1000"/>
                                        <p:tgtEl>
                                          <p:spTgt spid="3">
                                            <p:txEl>
                                              <p:pRg st="2" end="2"/>
                                            </p:txEl>
                                          </p:spTgt>
                                        </p:tgtEl>
                                      </p:cBhvr>
                                    </p:animEffect>
                                  </p:childTnLst>
                                </p:cTn>
                              </p:par>
                              <p:par>
                                <p:cTn id="20" presetID="55"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p:cTn id="22" dur="1000" fill="hold"/>
                                        <p:tgtEl>
                                          <p:spTgt spid="3">
                                            <p:txEl>
                                              <p:pRg st="3" end="3"/>
                                            </p:txEl>
                                          </p:spTgt>
                                        </p:tgtEl>
                                        <p:attrNameLst>
                                          <p:attrName>ppt_w</p:attrName>
                                        </p:attrNameLst>
                                      </p:cBhvr>
                                      <p:tavLst>
                                        <p:tav tm="0">
                                          <p:val>
                                            <p:strVal val="#ppt_w*0.70"/>
                                          </p:val>
                                        </p:tav>
                                        <p:tav tm="100000">
                                          <p:val>
                                            <p:strVal val="#ppt_w"/>
                                          </p:val>
                                        </p:tav>
                                      </p:tavLst>
                                    </p:anim>
                                    <p:anim calcmode="lin" valueType="num">
                                      <p:cBhvr>
                                        <p:cTn id="23" dur="1000" fill="hold"/>
                                        <p:tgtEl>
                                          <p:spTgt spid="3">
                                            <p:txEl>
                                              <p:pRg st="3" end="3"/>
                                            </p:txEl>
                                          </p:spTgt>
                                        </p:tgtEl>
                                        <p:attrNameLst>
                                          <p:attrName>ppt_h</p:attrName>
                                        </p:attrNameLst>
                                      </p:cBhvr>
                                      <p:tavLst>
                                        <p:tav tm="0">
                                          <p:val>
                                            <p:strVal val="#ppt_h"/>
                                          </p:val>
                                        </p:tav>
                                        <p:tav tm="100000">
                                          <p:val>
                                            <p:strVal val="#ppt_h"/>
                                          </p:val>
                                        </p:tav>
                                      </p:tavLst>
                                    </p:anim>
                                    <p:animEffect transition="in" filter="fade">
                                      <p:cBhvr>
                                        <p:cTn id="24" dur="10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5" presetClass="entr" presetSubtype="0" fill="hold" nodeType="clickEffect">
                                  <p:stCondLst>
                                    <p:cond delay="0"/>
                                  </p:stCondLst>
                                  <p:childTnLst>
                                    <p:set>
                                      <p:cBhvr>
                                        <p:cTn id="28" dur="1" fill="hold">
                                          <p:stCondLst>
                                            <p:cond delay="0"/>
                                          </p:stCondLst>
                                        </p:cTn>
                                        <p:tgtEl>
                                          <p:spTgt spid="13">
                                            <p:txEl>
                                              <p:pRg st="0" end="0"/>
                                            </p:txEl>
                                          </p:spTgt>
                                        </p:tgtEl>
                                        <p:attrNameLst>
                                          <p:attrName>style.visibility</p:attrName>
                                        </p:attrNameLst>
                                      </p:cBhvr>
                                      <p:to>
                                        <p:strVal val="visible"/>
                                      </p:to>
                                    </p:set>
                                    <p:anim calcmode="lin" valueType="num">
                                      <p:cBhvr>
                                        <p:cTn id="29" dur="1000" fill="hold"/>
                                        <p:tgtEl>
                                          <p:spTgt spid="13">
                                            <p:txEl>
                                              <p:pRg st="0" end="0"/>
                                            </p:txEl>
                                          </p:spTgt>
                                        </p:tgtEl>
                                        <p:attrNameLst>
                                          <p:attrName>ppt_w</p:attrName>
                                        </p:attrNameLst>
                                      </p:cBhvr>
                                      <p:tavLst>
                                        <p:tav tm="0">
                                          <p:val>
                                            <p:strVal val="#ppt_w*0.70"/>
                                          </p:val>
                                        </p:tav>
                                        <p:tav tm="100000">
                                          <p:val>
                                            <p:strVal val="#ppt_w"/>
                                          </p:val>
                                        </p:tav>
                                      </p:tavLst>
                                    </p:anim>
                                    <p:anim calcmode="lin" valueType="num">
                                      <p:cBhvr>
                                        <p:cTn id="30" dur="1000" fill="hold"/>
                                        <p:tgtEl>
                                          <p:spTgt spid="13">
                                            <p:txEl>
                                              <p:pRg st="0" end="0"/>
                                            </p:txEl>
                                          </p:spTgt>
                                        </p:tgtEl>
                                        <p:attrNameLst>
                                          <p:attrName>ppt_h</p:attrName>
                                        </p:attrNameLst>
                                      </p:cBhvr>
                                      <p:tavLst>
                                        <p:tav tm="0">
                                          <p:val>
                                            <p:strVal val="#ppt_h"/>
                                          </p:val>
                                        </p:tav>
                                        <p:tav tm="100000">
                                          <p:val>
                                            <p:strVal val="#ppt_h"/>
                                          </p:val>
                                        </p:tav>
                                      </p:tavLst>
                                    </p:anim>
                                    <p:animEffect transition="in" filter="fade">
                                      <p:cBhvr>
                                        <p:cTn id="31" dur="1000"/>
                                        <p:tgtEl>
                                          <p:spTgt spid="13">
                                            <p:txEl>
                                              <p:pRg st="0" end="0"/>
                                            </p:txEl>
                                          </p:spTgt>
                                        </p:tgtEl>
                                      </p:cBhvr>
                                    </p:animEffect>
                                  </p:childTnLst>
                                </p:cTn>
                              </p:par>
                              <p:par>
                                <p:cTn id="32" presetID="55" presetClass="entr" presetSubtype="0" fill="hold" nodeType="withEffect">
                                  <p:stCondLst>
                                    <p:cond delay="0"/>
                                  </p:stCondLst>
                                  <p:childTnLst>
                                    <p:set>
                                      <p:cBhvr>
                                        <p:cTn id="33" dur="1" fill="hold">
                                          <p:stCondLst>
                                            <p:cond delay="0"/>
                                          </p:stCondLst>
                                        </p:cTn>
                                        <p:tgtEl>
                                          <p:spTgt spid="13">
                                            <p:txEl>
                                              <p:pRg st="1" end="1"/>
                                            </p:txEl>
                                          </p:spTgt>
                                        </p:tgtEl>
                                        <p:attrNameLst>
                                          <p:attrName>style.visibility</p:attrName>
                                        </p:attrNameLst>
                                      </p:cBhvr>
                                      <p:to>
                                        <p:strVal val="visible"/>
                                      </p:to>
                                    </p:set>
                                    <p:anim calcmode="lin" valueType="num">
                                      <p:cBhvr>
                                        <p:cTn id="34" dur="1000" fill="hold"/>
                                        <p:tgtEl>
                                          <p:spTgt spid="13">
                                            <p:txEl>
                                              <p:pRg st="1" end="1"/>
                                            </p:txEl>
                                          </p:spTgt>
                                        </p:tgtEl>
                                        <p:attrNameLst>
                                          <p:attrName>ppt_w</p:attrName>
                                        </p:attrNameLst>
                                      </p:cBhvr>
                                      <p:tavLst>
                                        <p:tav tm="0">
                                          <p:val>
                                            <p:strVal val="#ppt_w*0.70"/>
                                          </p:val>
                                        </p:tav>
                                        <p:tav tm="100000">
                                          <p:val>
                                            <p:strVal val="#ppt_w"/>
                                          </p:val>
                                        </p:tav>
                                      </p:tavLst>
                                    </p:anim>
                                    <p:anim calcmode="lin" valueType="num">
                                      <p:cBhvr>
                                        <p:cTn id="35" dur="1000" fill="hold"/>
                                        <p:tgtEl>
                                          <p:spTgt spid="13">
                                            <p:txEl>
                                              <p:pRg st="1" end="1"/>
                                            </p:txEl>
                                          </p:spTgt>
                                        </p:tgtEl>
                                        <p:attrNameLst>
                                          <p:attrName>ppt_h</p:attrName>
                                        </p:attrNameLst>
                                      </p:cBhvr>
                                      <p:tavLst>
                                        <p:tav tm="0">
                                          <p:val>
                                            <p:strVal val="#ppt_h"/>
                                          </p:val>
                                        </p:tav>
                                        <p:tav tm="100000">
                                          <p:val>
                                            <p:strVal val="#ppt_h"/>
                                          </p:val>
                                        </p:tav>
                                      </p:tavLst>
                                    </p:anim>
                                    <p:animEffect transition="in" filter="fade">
                                      <p:cBhvr>
                                        <p:cTn id="36" dur="1000"/>
                                        <p:tgtEl>
                                          <p:spTgt spid="13">
                                            <p:txEl>
                                              <p:pRg st="1" end="1"/>
                                            </p:txEl>
                                          </p:spTgt>
                                        </p:tgtEl>
                                      </p:cBhvr>
                                    </p:animEffect>
                                  </p:childTnLst>
                                </p:cTn>
                              </p:par>
                              <p:par>
                                <p:cTn id="37" presetID="55" presetClass="entr" presetSubtype="0" fill="hold" nodeType="withEffect">
                                  <p:stCondLst>
                                    <p:cond delay="0"/>
                                  </p:stCondLst>
                                  <p:childTnLst>
                                    <p:set>
                                      <p:cBhvr>
                                        <p:cTn id="38" dur="1" fill="hold">
                                          <p:stCondLst>
                                            <p:cond delay="0"/>
                                          </p:stCondLst>
                                        </p:cTn>
                                        <p:tgtEl>
                                          <p:spTgt spid="13">
                                            <p:txEl>
                                              <p:pRg st="2" end="2"/>
                                            </p:txEl>
                                          </p:spTgt>
                                        </p:tgtEl>
                                        <p:attrNameLst>
                                          <p:attrName>style.visibility</p:attrName>
                                        </p:attrNameLst>
                                      </p:cBhvr>
                                      <p:to>
                                        <p:strVal val="visible"/>
                                      </p:to>
                                    </p:set>
                                    <p:anim calcmode="lin" valueType="num">
                                      <p:cBhvr>
                                        <p:cTn id="39" dur="1000" fill="hold"/>
                                        <p:tgtEl>
                                          <p:spTgt spid="13">
                                            <p:txEl>
                                              <p:pRg st="2" end="2"/>
                                            </p:txEl>
                                          </p:spTgt>
                                        </p:tgtEl>
                                        <p:attrNameLst>
                                          <p:attrName>ppt_w</p:attrName>
                                        </p:attrNameLst>
                                      </p:cBhvr>
                                      <p:tavLst>
                                        <p:tav tm="0">
                                          <p:val>
                                            <p:strVal val="#ppt_w*0.70"/>
                                          </p:val>
                                        </p:tav>
                                        <p:tav tm="100000">
                                          <p:val>
                                            <p:strVal val="#ppt_w"/>
                                          </p:val>
                                        </p:tav>
                                      </p:tavLst>
                                    </p:anim>
                                    <p:anim calcmode="lin" valueType="num">
                                      <p:cBhvr>
                                        <p:cTn id="40" dur="1000" fill="hold"/>
                                        <p:tgtEl>
                                          <p:spTgt spid="13">
                                            <p:txEl>
                                              <p:pRg st="2" end="2"/>
                                            </p:txEl>
                                          </p:spTgt>
                                        </p:tgtEl>
                                        <p:attrNameLst>
                                          <p:attrName>ppt_h</p:attrName>
                                        </p:attrNameLst>
                                      </p:cBhvr>
                                      <p:tavLst>
                                        <p:tav tm="0">
                                          <p:val>
                                            <p:strVal val="#ppt_h"/>
                                          </p:val>
                                        </p:tav>
                                        <p:tav tm="100000">
                                          <p:val>
                                            <p:strVal val="#ppt_h"/>
                                          </p:val>
                                        </p:tav>
                                      </p:tavLst>
                                    </p:anim>
                                    <p:animEffect transition="in" filter="fade">
                                      <p:cBhvr>
                                        <p:cTn id="41" dur="1000"/>
                                        <p:tgtEl>
                                          <p:spTgt spid="13">
                                            <p:txEl>
                                              <p:pRg st="2" end="2"/>
                                            </p:txEl>
                                          </p:spTgt>
                                        </p:tgtEl>
                                      </p:cBhvr>
                                    </p:animEffect>
                                  </p:childTnLst>
                                </p:cTn>
                              </p:par>
                              <p:par>
                                <p:cTn id="42" presetID="55" presetClass="entr" presetSubtype="0" fill="hold" nodeType="withEffect">
                                  <p:stCondLst>
                                    <p:cond delay="0"/>
                                  </p:stCondLst>
                                  <p:childTnLst>
                                    <p:set>
                                      <p:cBhvr>
                                        <p:cTn id="43" dur="1" fill="hold">
                                          <p:stCondLst>
                                            <p:cond delay="0"/>
                                          </p:stCondLst>
                                        </p:cTn>
                                        <p:tgtEl>
                                          <p:spTgt spid="13">
                                            <p:txEl>
                                              <p:pRg st="3" end="3"/>
                                            </p:txEl>
                                          </p:spTgt>
                                        </p:tgtEl>
                                        <p:attrNameLst>
                                          <p:attrName>style.visibility</p:attrName>
                                        </p:attrNameLst>
                                      </p:cBhvr>
                                      <p:to>
                                        <p:strVal val="visible"/>
                                      </p:to>
                                    </p:set>
                                    <p:anim calcmode="lin" valueType="num">
                                      <p:cBhvr>
                                        <p:cTn id="44" dur="1000" fill="hold"/>
                                        <p:tgtEl>
                                          <p:spTgt spid="13">
                                            <p:txEl>
                                              <p:pRg st="3" end="3"/>
                                            </p:txEl>
                                          </p:spTgt>
                                        </p:tgtEl>
                                        <p:attrNameLst>
                                          <p:attrName>ppt_w</p:attrName>
                                        </p:attrNameLst>
                                      </p:cBhvr>
                                      <p:tavLst>
                                        <p:tav tm="0">
                                          <p:val>
                                            <p:strVal val="#ppt_w*0.70"/>
                                          </p:val>
                                        </p:tav>
                                        <p:tav tm="100000">
                                          <p:val>
                                            <p:strVal val="#ppt_w"/>
                                          </p:val>
                                        </p:tav>
                                      </p:tavLst>
                                    </p:anim>
                                    <p:anim calcmode="lin" valueType="num">
                                      <p:cBhvr>
                                        <p:cTn id="45" dur="1000" fill="hold"/>
                                        <p:tgtEl>
                                          <p:spTgt spid="13">
                                            <p:txEl>
                                              <p:pRg st="3" end="3"/>
                                            </p:txEl>
                                          </p:spTgt>
                                        </p:tgtEl>
                                        <p:attrNameLst>
                                          <p:attrName>ppt_h</p:attrName>
                                        </p:attrNameLst>
                                      </p:cBhvr>
                                      <p:tavLst>
                                        <p:tav tm="0">
                                          <p:val>
                                            <p:strVal val="#ppt_h"/>
                                          </p:val>
                                        </p:tav>
                                        <p:tav tm="100000">
                                          <p:val>
                                            <p:strVal val="#ppt_h"/>
                                          </p:val>
                                        </p:tav>
                                      </p:tavLst>
                                    </p:anim>
                                    <p:animEffect transition="in" filter="fade">
                                      <p:cBhvr>
                                        <p:cTn id="46" dur="10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6983568"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927013"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rgbClr val="28ACC6">
              <a:lumMod val="40000"/>
              <a:lumOff val="60000"/>
            </a:srgb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环境问题</a:t>
            </a:r>
          </a:p>
        </p:txBody>
      </p:sp>
      <p:sp>
        <p:nvSpPr>
          <p:cNvPr id="39" name="文本框 38"/>
          <p:cNvSpPr txBox="1"/>
          <p:nvPr/>
        </p:nvSpPr>
        <p:spPr>
          <a:xfrm>
            <a:off x="1696720" y="2512695"/>
            <a:ext cx="10038080" cy="1065530"/>
          </a:xfrm>
          <a:prstGeom prst="rect">
            <a:avLst/>
          </a:prstGeom>
          <a:noFill/>
        </p:spPr>
        <p:txBody>
          <a:bodyPr wrap="square" rtlCol="0">
            <a:spAutoFit/>
          </a:bodyPr>
          <a:lstStyle/>
          <a:p>
            <a:pPr marL="342900" indent="-342900" fontAlgn="auto">
              <a:lnSpc>
                <a:spcPts val="328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global warming: melting glaciers -&gt; sea level rise  </a:t>
            </a:r>
          </a:p>
          <a:p>
            <a:pPr marL="342900" indent="-342900">
              <a:lnSpc>
                <a:spcPct val="150000"/>
              </a:lnSpc>
              <a:buFont typeface="Arial" panose="020B0604020202090204" pitchFamily="34" charset="0"/>
              <a:buChar char="•"/>
            </a:pPr>
            <a:endParaRPr lang="en-US" sz="2400" dirty="0">
              <a:latin typeface="微软雅黑" panose="020B0503020204020204" charset="-122"/>
              <a:ea typeface="微软雅黑" panose="020B0503020204020204" charset="-122"/>
              <a:cs typeface="Times New Roman" panose="02020503050405090304" charset="0"/>
            </a:endParaRPr>
          </a:p>
        </p:txBody>
      </p:sp>
      <p:pic>
        <p:nvPicPr>
          <p:cNvPr id="2" name="图片 1"/>
          <p:cNvPicPr>
            <a:picLocks noChangeAspect="1"/>
          </p:cNvPicPr>
          <p:nvPr/>
        </p:nvPicPr>
        <p:blipFill>
          <a:blip r:embed="rId4"/>
          <a:stretch>
            <a:fillRect/>
          </a:stretch>
        </p:blipFill>
        <p:spPr>
          <a:xfrm>
            <a:off x="7021830" y="3118485"/>
            <a:ext cx="4981575" cy="3739515"/>
          </a:xfrm>
          <a:prstGeom prst="rect">
            <a:avLst/>
          </a:prstGeom>
        </p:spPr>
      </p:pic>
      <p:pic>
        <p:nvPicPr>
          <p:cNvPr id="3" name="图片 2"/>
          <p:cNvPicPr>
            <a:picLocks noChangeAspect="1"/>
          </p:cNvPicPr>
          <p:nvPr/>
        </p:nvPicPr>
        <p:blipFill>
          <a:blip r:embed="rId5" cstate="print"/>
          <a:stretch>
            <a:fillRect/>
          </a:stretch>
        </p:blipFill>
        <p:spPr>
          <a:xfrm>
            <a:off x="1384300" y="3118485"/>
            <a:ext cx="5240020" cy="37395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p:tgtEl>
                                          <p:spTgt spid="39">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40493" y="1042705"/>
            <a:ext cx="10624973" cy="1568450"/>
          </a:xfrm>
          <a:prstGeom prst="rect">
            <a:avLst/>
          </a:prstGeom>
          <a:noFill/>
        </p:spPr>
        <p:txBody>
          <a:bodyPr wrap="square">
            <a:spAutoFit/>
          </a:bodyPr>
          <a:lstStyle/>
          <a:p>
            <a:r>
              <a:rPr lang="en-US" altLang="zh-CN" sz="2400" dirty="0">
                <a:solidFill>
                  <a:srgbClr val="111111"/>
                </a:solidFill>
                <a:effectLst/>
                <a:latin typeface="微软雅黑" panose="020B0503020204020204" pitchFamily="34" charset="-122"/>
                <a:ea typeface="微软雅黑" panose="020B0503020204020204" pitchFamily="34" charset="-122"/>
                <a:cs typeface="Arial Unicode MS" panose="020B0604020202020204" pitchFamily="34" charset="-128"/>
              </a:rPr>
              <a:t>Nowadays the way many people interact with each other has changed because of technology. In what ways has technology affected the types of relationships that people make? Has this been a positive or negative development?</a:t>
            </a:r>
            <a:r>
              <a:rPr lang="zh-CN" altLang="en-US" sz="2400" dirty="0">
                <a:solidFill>
                  <a:srgbClr val="111111"/>
                </a:solidFill>
                <a:effectLst/>
                <a:latin typeface="微软雅黑" panose="020B0503020204020204" pitchFamily="34" charset="-122"/>
                <a:ea typeface="微软雅黑" panose="020B0503020204020204" pitchFamily="34" charset="-122"/>
                <a:cs typeface="Arial Unicode MS" panose="020B0604020202020204" pitchFamily="34" charset="-128"/>
              </a:rPr>
              <a:t> </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C8Test2</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Task2</a:t>
            </a:r>
            <a:r>
              <a:rPr lang="en-US" altLang="zh-CN" sz="2400" dirty="0">
                <a:solidFill>
                  <a:srgbClr val="0070C0"/>
                </a:solidFill>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Simon</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范文）</a:t>
            </a:r>
            <a:endParaRPr lang="zh-CN" altLang="zh-CN" sz="2400" dirty="0">
              <a:solidFill>
                <a:srgbClr val="0070C0"/>
              </a:solidFill>
              <a:effectLst/>
              <a:latin typeface="Helvetica" pitchFamily="2" charset="0"/>
              <a:ea typeface="Arial Unicode MS" panose="020B0604020202020204" pitchFamily="34" charset="-128"/>
              <a:cs typeface="Arial Unicode MS" panose="020B0604020202020204" pitchFamily="34" charset="-128"/>
            </a:endParaRPr>
          </a:p>
        </p:txBody>
      </p:sp>
      <p:sp>
        <p:nvSpPr>
          <p:cNvPr id="7" name="文本占位符 5"/>
          <p:cNvSpPr txBox="1"/>
          <p:nvPr/>
        </p:nvSpPr>
        <p:spPr>
          <a:xfrm>
            <a:off x="940493" y="3310098"/>
            <a:ext cx="10777374" cy="1871502"/>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1685" b="0" i="0" kern="1200" cap="none">
                <a:solidFill>
                  <a:srgbClr val="7F6A64"/>
                </a:solidFill>
                <a:latin typeface="American Typewriter" panose="02090604020004020304"/>
                <a:ea typeface="+mn-ea"/>
                <a:cs typeface="American Typewriter" panose="02090604020004020304"/>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buFont typeface="Arial" panose="020B0604020202090204" pitchFamily="34" charset="0"/>
              <a:buNone/>
            </a:pPr>
            <a:r>
              <a:rPr lang="zh-CN" altLang="en-US" sz="2400" dirty="0">
                <a:solidFill>
                  <a:schemeClr val="tx1"/>
                </a:solidFill>
                <a:latin typeface="微软雅黑" panose="020B0503020204020204" pitchFamily="34" charset="-122"/>
                <a:ea typeface="微软雅黑" panose="020B0503020204020204" pitchFamily="34" charset="-122"/>
              </a:rPr>
              <a:t>首段：</a:t>
            </a:r>
            <a:endParaRPr lang="en-US" altLang="zh-CN" sz="2400" dirty="0">
              <a:solidFill>
                <a:schemeClr val="tx1"/>
              </a:solidFill>
              <a:latin typeface="微软雅黑" panose="020B0503020204020204" pitchFamily="34" charset="-122"/>
              <a:ea typeface="微软雅黑" panose="020B0503020204020204" pitchFamily="34" charset="-122"/>
            </a:endParaRPr>
          </a:p>
          <a:p>
            <a:pPr marL="0" indent="0">
              <a:buFont typeface="Arial" panose="020B0604020202090204" pitchFamily="34" charset="0"/>
              <a:buNone/>
            </a:pPr>
            <a:r>
              <a:rPr lang="en-US" altLang="zh-CN" sz="2400" dirty="0">
                <a:solidFill>
                  <a:schemeClr val="tx1"/>
                </a:solidFill>
                <a:latin typeface="微软雅黑" panose="020B0503020204020204" pitchFamily="34" charset="-122"/>
                <a:ea typeface="微软雅黑" panose="020B0503020204020204" pitchFamily="34" charset="-122"/>
              </a:rPr>
              <a:t>It is true that new technologies have had an influence on communication between people. Technology has affected relationships in various ways, and in my opinion, there are both positive and negative effects.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3513" y="2755240"/>
            <a:ext cx="10934353" cy="3785652"/>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主体段</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Technology has had an impact on relationships in business, education and social life. Firstly, telephones and the Internet allow businesspeople in different countries to interact without ever meeting each other. Secondly, services like Skype create new possibilities for relationships between students and teachers. For example, a student can now take video lessons with a teacher in a different city or country. Finally, many people use social networks, like Facebook, to make new friends and find people who share common interests, and they interact through their computers rather than face to face.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
        <p:nvSpPr>
          <p:cNvPr id="5" name="文本框 4"/>
          <p:cNvSpPr txBox="1"/>
          <p:nvPr>
            <p:custDataLst>
              <p:tags r:id="rId1"/>
            </p:custDataLst>
          </p:nvPr>
        </p:nvSpPr>
        <p:spPr>
          <a:xfrm>
            <a:off x="940493" y="1042705"/>
            <a:ext cx="10624973" cy="1568450"/>
          </a:xfrm>
          <a:prstGeom prst="rect">
            <a:avLst/>
          </a:prstGeom>
          <a:noFill/>
        </p:spPr>
        <p:txBody>
          <a:bodyPr wrap="square">
            <a:spAutoFit/>
          </a:bodyPr>
          <a:lstStyle/>
          <a:p>
            <a:r>
              <a:rPr lang="en-US" altLang="zh-CN"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Nowadays the way many people interact with each other has changed because of technology. In what ways has technology affected the types of relationships that people make? Has this been a positive or negative development?</a:t>
            </a:r>
            <a:r>
              <a:rPr lang="zh-CN" altLang="en-US"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 </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C8Test2</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Task2</a:t>
            </a:r>
            <a:r>
              <a:rPr lang="en-US" altLang="zh-CN" sz="2400" dirty="0">
                <a:solidFill>
                  <a:srgbClr val="0070C0"/>
                </a:solidFill>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Simon</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范文）</a:t>
            </a:r>
            <a:endParaRPr lang="zh-CN" altLang="zh-CN" sz="2400" dirty="0">
              <a:solidFill>
                <a:srgbClr val="0070C0"/>
              </a:solidFill>
              <a:effectLst/>
              <a:latin typeface="Helvetica" pitchFamily="2" charset="0"/>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83513" y="2703170"/>
            <a:ext cx="11408487" cy="4154984"/>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主体段</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On the one hand, these developments can be extremely positive. Cooperation between people in different countries was much more difficult when communication was limited to written letters or telegrams. Nowadays, interactions by email, phone or video are almost as good as face-to-face meetings, and many of us benefit from these interactions, either in work or social contexts. On the other hand, the availability of new communication technologies can also have the result of isolating people and discouraging real interaction. For example, many young people choose to make friends online rather than mixing with their peers in the real world, and these ‘virtual’ relationships are a poor substitute for real friendships. </a:t>
            </a:r>
            <a:endParaRPr lang="en-US" altLang="zh-CN" sz="3200" dirty="0">
              <a:latin typeface="微软雅黑" panose="020B0503020204020204" pitchFamily="34" charset="-122"/>
              <a:ea typeface="微软雅黑" panose="020B0503020204020204" pitchFamily="34" charset="-122"/>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
        <p:nvSpPr>
          <p:cNvPr id="5" name="文本框 4"/>
          <p:cNvSpPr txBox="1"/>
          <p:nvPr>
            <p:custDataLst>
              <p:tags r:id="rId1"/>
            </p:custDataLst>
          </p:nvPr>
        </p:nvSpPr>
        <p:spPr>
          <a:xfrm>
            <a:off x="940493" y="1042705"/>
            <a:ext cx="10624973" cy="1568450"/>
          </a:xfrm>
          <a:prstGeom prst="rect">
            <a:avLst/>
          </a:prstGeom>
          <a:noFill/>
        </p:spPr>
        <p:txBody>
          <a:bodyPr wrap="square">
            <a:spAutoFit/>
          </a:bodyPr>
          <a:lstStyle/>
          <a:p>
            <a:r>
              <a:rPr lang="en-US" altLang="zh-CN"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Nowadays the way many people interact with each other has changed because of technology. In what ways has technology affected the types of relationships that people make? Has this been a positive or negative development?</a:t>
            </a:r>
            <a:r>
              <a:rPr lang="zh-CN" altLang="en-US"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 </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C8Test2</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Task2</a:t>
            </a:r>
            <a:r>
              <a:rPr lang="en-US" altLang="zh-CN" sz="2400" dirty="0">
                <a:solidFill>
                  <a:srgbClr val="0070C0"/>
                </a:solidFill>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Simon</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范文）</a:t>
            </a:r>
            <a:endParaRPr lang="zh-CN" altLang="zh-CN" sz="2400" dirty="0">
              <a:solidFill>
                <a:srgbClr val="0070C0"/>
              </a:solidFill>
              <a:effectLst/>
              <a:latin typeface="Helvetica" pitchFamily="2" charset="0"/>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65668" y="3202549"/>
            <a:ext cx="11408487" cy="1569660"/>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结尾：</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In conclusion, technology has certainly </a:t>
            </a:r>
            <a:r>
              <a:rPr lang="en-US" altLang="zh-CN" sz="2400" dirty="0" err="1">
                <a:latin typeface="微软雅黑" panose="020B0503020204020204" pitchFamily="34" charset="-122"/>
                <a:ea typeface="微软雅黑" panose="020B0503020204020204" pitchFamily="34" charset="-122"/>
              </a:rPr>
              <a:t>revolutionised</a:t>
            </a:r>
            <a:r>
              <a:rPr lang="en-US" altLang="zh-CN" sz="2400" dirty="0">
                <a:latin typeface="微软雅黑" panose="020B0503020204020204" pitchFamily="34" charset="-122"/>
                <a:ea typeface="微软雅黑" panose="020B0503020204020204" pitchFamily="34" charset="-122"/>
              </a:rPr>
              <a:t> communication between people, but not all of the outcomes of this revolution have been positive. </a:t>
            </a:r>
            <a:endParaRPr lang="en-US" altLang="zh-CN" sz="3200" dirty="0">
              <a:latin typeface="微软雅黑" panose="020B0503020204020204" pitchFamily="34" charset="-122"/>
              <a:ea typeface="微软雅黑" panose="020B0503020204020204" pitchFamily="34" charset="-122"/>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
        <p:nvSpPr>
          <p:cNvPr id="5" name="文本框 4"/>
          <p:cNvSpPr txBox="1"/>
          <p:nvPr>
            <p:custDataLst>
              <p:tags r:id="rId1"/>
            </p:custDataLst>
          </p:nvPr>
        </p:nvSpPr>
        <p:spPr>
          <a:xfrm>
            <a:off x="940493" y="1042705"/>
            <a:ext cx="10624973" cy="1568450"/>
          </a:xfrm>
          <a:prstGeom prst="rect">
            <a:avLst/>
          </a:prstGeom>
          <a:noFill/>
        </p:spPr>
        <p:txBody>
          <a:bodyPr wrap="square">
            <a:spAutoFit/>
          </a:bodyPr>
          <a:lstStyle/>
          <a:p>
            <a:r>
              <a:rPr lang="en-US" altLang="zh-CN"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Nowadays the way many people interact with each other has changed because of technology. In what ways has technology affected the types of relationships that people make? Has this been a positive or negative development?</a:t>
            </a:r>
            <a:r>
              <a:rPr lang="zh-CN" altLang="en-US" sz="2400" dirty="0">
                <a:solidFill>
                  <a:srgbClr val="111111"/>
                </a:solidFill>
                <a:effectLst/>
                <a:latin typeface="微软雅黑" panose="020B0503020204020204" charset="-122"/>
                <a:ea typeface="微软雅黑" panose="020B0503020204020204" charset="-122"/>
                <a:cs typeface="Arial Unicode MS" panose="020B0604020202020204" pitchFamily="34" charset="-128"/>
              </a:rPr>
              <a:t> </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C8Test2</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Task2</a:t>
            </a:r>
            <a:r>
              <a:rPr lang="en-US" altLang="zh-CN" sz="2400" dirty="0">
                <a:solidFill>
                  <a:srgbClr val="0070C0"/>
                </a:solidFill>
                <a:latin typeface="Arial" panose="020B0604020202090204" pitchFamily="34" charset="0"/>
                <a:ea typeface="Arial Unicode MS" panose="020B0604020202020204" pitchFamily="34" charset="-128"/>
                <a:cs typeface="Arial Unicode MS" panose="020B0604020202020204" pitchFamily="34" charset="-128"/>
              </a:rPr>
              <a:t>+</a:t>
            </a:r>
            <a:r>
              <a:rPr lang="en-US" altLang="zh-CN"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Simon</a:t>
            </a:r>
            <a:r>
              <a:rPr lang="zh-CN" altLang="en-US" sz="2400" dirty="0">
                <a:solidFill>
                  <a:srgbClr val="0070C0"/>
                </a:solidFill>
                <a:effectLst/>
                <a:latin typeface="Arial" panose="020B0604020202090204" pitchFamily="34" charset="0"/>
                <a:ea typeface="Arial Unicode MS" panose="020B0604020202020204" pitchFamily="34" charset="-128"/>
                <a:cs typeface="Arial Unicode MS" panose="020B0604020202020204" pitchFamily="34" charset="-128"/>
              </a:rPr>
              <a:t> 范文）</a:t>
            </a:r>
            <a:endParaRPr lang="zh-CN" altLang="zh-CN" sz="2400" dirty="0">
              <a:solidFill>
                <a:srgbClr val="0070C0"/>
              </a:solidFill>
              <a:effectLst/>
              <a:latin typeface="Helvetica" pitchFamily="2" charset="0"/>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4"/>
          </p:nvPr>
        </p:nvSpPr>
        <p:spPr>
          <a:xfrm>
            <a:off x="982134" y="1820809"/>
            <a:ext cx="10967060" cy="1297947"/>
          </a:xfrm>
        </p:spPr>
        <p:txBody>
          <a:bodyPr>
            <a:noAutofit/>
          </a:bodyPr>
          <a:lstStyle/>
          <a:p>
            <a:pPr marL="0" indent="0" algn="l">
              <a:lnSpc>
                <a:spcPct val="100000"/>
              </a:lnSpc>
              <a:buNone/>
            </a:pPr>
            <a:r>
              <a:rPr lang="en-US" altLang="zh-CN" sz="2400" dirty="0">
                <a:solidFill>
                  <a:schemeClr val="bg2">
                    <a:lumMod val="10000"/>
                  </a:schemeClr>
                </a:solidFill>
                <a:latin typeface="微软雅黑" panose="020B0503020204020204" pitchFamily="34" charset="-122"/>
                <a:ea typeface="微软雅黑" panose="020B0503020204020204" pitchFamily="34" charset="-122"/>
              </a:rPr>
              <a:t>Scientists believe computers will become more intelligent than human beings. Some people think the development has a positive impact; others think it is negative. To what extent do you agree or disagree?</a:t>
            </a:r>
            <a:r>
              <a:rPr lang="zh-CN" altLang="en-US" sz="2400" dirty="0">
                <a:solidFill>
                  <a:schemeClr val="bg2">
                    <a:lumMod val="10000"/>
                  </a:schemeClr>
                </a:solidFill>
                <a:latin typeface="微软雅黑" panose="020B0503020204020204" pitchFamily="34" charset="-122"/>
                <a:ea typeface="微软雅黑" panose="020B0503020204020204" pitchFamily="34" charset="-122"/>
              </a:rPr>
              <a:t> </a:t>
            </a:r>
            <a:r>
              <a:rPr lang="zh-CN" altLang="en-US" sz="2400" dirty="0">
                <a:solidFill>
                  <a:srgbClr val="0070C0"/>
                </a:solidFill>
                <a:latin typeface="微软雅黑" panose="020B0503020204020204" pitchFamily="34" charset="-122"/>
                <a:ea typeface="微软雅黑" panose="020B0503020204020204" pitchFamily="34" charset="-122"/>
              </a:rPr>
              <a:t>（</a:t>
            </a:r>
            <a:r>
              <a:rPr lang="en-US" altLang="zh-CN" sz="2400" dirty="0">
                <a:solidFill>
                  <a:srgbClr val="0070C0"/>
                </a:solidFill>
                <a:latin typeface="微软雅黑" panose="020B0503020204020204" pitchFamily="34" charset="-122"/>
                <a:ea typeface="微软雅黑" panose="020B0503020204020204" pitchFamily="34" charset="-122"/>
              </a:rPr>
              <a:t>20130829</a:t>
            </a:r>
            <a:r>
              <a:rPr lang="zh-CN" altLang="en-US" sz="2400" dirty="0">
                <a:solidFill>
                  <a:srgbClr val="0070C0"/>
                </a:solidFill>
                <a:latin typeface="微软雅黑" panose="020B0503020204020204" pitchFamily="34" charset="-122"/>
                <a:ea typeface="微软雅黑" panose="020B0503020204020204" pitchFamily="34" charset="-122"/>
              </a:rPr>
              <a:t>）</a:t>
            </a:r>
            <a:endParaRPr kumimoji="1" lang="zh-CN" altLang="en-US" sz="2400" dirty="0">
              <a:solidFill>
                <a:srgbClr val="0070C0"/>
              </a:solidFill>
              <a:latin typeface="微软雅黑" panose="020B0503020204020204" pitchFamily="34" charset="-122"/>
              <a:ea typeface="微软雅黑" panose="020B0503020204020204" pitchFamily="34" charset="-122"/>
            </a:endParaRPr>
          </a:p>
        </p:txBody>
      </p:sp>
      <p:sp>
        <p:nvSpPr>
          <p:cNvPr id="7" name="标题 11"/>
          <p:cNvSpPr>
            <a:spLocks noGrp="1"/>
          </p:cNvSpPr>
          <p:nvPr>
            <p:ph type="title"/>
          </p:nvPr>
        </p:nvSpPr>
        <p:spPr>
          <a:xfrm>
            <a:off x="838200" y="365125"/>
            <a:ext cx="10515600" cy="1325563"/>
          </a:xfrm>
        </p:spPr>
        <p:txBody>
          <a:bodyPr/>
          <a:lstStyle/>
          <a:p>
            <a:r>
              <a:rPr kumimoji="1" lang="en-US" altLang="zh-CN" b="1" dirty="0">
                <a:solidFill>
                  <a:srgbClr val="0070C0"/>
                </a:solidFill>
              </a:rPr>
              <a:t>Homework</a:t>
            </a:r>
            <a:r>
              <a:rPr kumimoji="1" lang="zh-CN" altLang="en-US" b="1" dirty="0">
                <a:solidFill>
                  <a:srgbClr val="0070C0"/>
                </a:solidFill>
              </a:rPr>
              <a:t>（完成主体段写作）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3"/>
          </p:nvPr>
        </p:nvSpPr>
        <p:spPr>
          <a:xfrm>
            <a:off x="697621" y="2069023"/>
            <a:ext cx="10796758" cy="2719953"/>
          </a:xfrm>
        </p:spPr>
        <p:txBody>
          <a:bodyPr>
            <a:noAutofit/>
          </a:bodyPr>
          <a:lstStyle/>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For</a:t>
            </a:r>
            <a:r>
              <a:rPr lang="zh-CN" altLang="en-US" sz="2400" b="1" dirty="0">
                <a:solidFill>
                  <a:schemeClr val="tx1"/>
                </a:solidFill>
                <a:latin typeface="微软雅黑" panose="020B0503020204020204" pitchFamily="34" charset="-122"/>
                <a:ea typeface="微软雅黑" panose="020B0503020204020204" pitchFamily="34" charset="-122"/>
              </a:rPr>
              <a:t> </a:t>
            </a:r>
            <a:r>
              <a:rPr lang="en-US" altLang="zh-CN" sz="2400" b="1" dirty="0">
                <a:solidFill>
                  <a:schemeClr val="tx1"/>
                </a:solidFill>
                <a:latin typeface="微软雅黑" panose="020B0503020204020204" pitchFamily="34" charset="-122"/>
                <a:ea typeface="微软雅黑" panose="020B0503020204020204" pitchFamily="34" charset="-122"/>
              </a:rPr>
              <a:t>references</a:t>
            </a:r>
            <a:r>
              <a:rPr lang="zh-CN" altLang="en-US" sz="2400" b="1" dirty="0">
                <a:solidFill>
                  <a:schemeClr val="tx1"/>
                </a:solidFill>
                <a:latin typeface="微软雅黑" panose="020B0503020204020204" pitchFamily="34" charset="-122"/>
                <a:ea typeface="微软雅黑" panose="020B0503020204020204" pitchFamily="34" charset="-122"/>
              </a:rPr>
              <a:t>：</a:t>
            </a:r>
            <a:endParaRPr lang="en-US" altLang="zh-CN" sz="2400" b="1" dirty="0">
              <a:solidFill>
                <a:schemeClr val="tx1"/>
              </a:solidFill>
              <a:latin typeface="微软雅黑" panose="020B0503020204020204" pitchFamily="34" charset="-122"/>
              <a:ea typeface="微软雅黑" panose="020B0503020204020204" pitchFamily="34" charset="-122"/>
            </a:endParaRPr>
          </a:p>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Positive sides</a:t>
            </a: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en-US" altLang="zh-CN" sz="2400" dirty="0">
                <a:solidFill>
                  <a:schemeClr val="tx1"/>
                </a:solidFill>
                <a:latin typeface="微软雅黑" panose="020B0503020204020204" pitchFamily="34" charset="-122"/>
                <a:ea typeface="微软雅黑" panose="020B0503020204020204" pitchFamily="34" charset="-122"/>
              </a:rPr>
              <a:t>a.   </a:t>
            </a:r>
            <a:r>
              <a:rPr lang="zh-CN" altLang="en-US" sz="2400" dirty="0">
                <a:solidFill>
                  <a:schemeClr val="tx1"/>
                </a:solidFill>
                <a:latin typeface="微软雅黑" panose="020B0503020204020204" pitchFamily="34" charset="-122"/>
                <a:ea typeface="微软雅黑" panose="020B0503020204020204" pitchFamily="34" charset="-122"/>
              </a:rPr>
              <a:t>电脑比人智能可以完成危险的或繁复的任务。</a:t>
            </a: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zh-CN" altLang="en-US" sz="2400" dirty="0">
                <a:solidFill>
                  <a:schemeClr val="tx1"/>
                </a:solidFill>
                <a:latin typeface="微软雅黑" panose="020B0503020204020204" pitchFamily="34" charset="-122"/>
                <a:ea typeface="微软雅黑" panose="020B0503020204020204" pitchFamily="34" charset="-122"/>
              </a:rPr>
              <a:t>关键词句推荐： </a:t>
            </a:r>
            <a:r>
              <a:rPr lang="en-US" altLang="zh-CN" sz="2400" dirty="0">
                <a:solidFill>
                  <a:schemeClr val="tx1"/>
                </a:solidFill>
                <a:latin typeface="微软雅黑" panose="020B0503020204020204" pitchFamily="34" charset="-122"/>
                <a:ea typeface="微软雅黑" panose="020B0503020204020204" pitchFamily="34" charset="-122"/>
              </a:rPr>
              <a:t>artificial intelligence can perform dangerous or repetitive tasks for human beings/explore distant planets/assembly line</a:t>
            </a:r>
            <a:endParaRPr lang="zh-CN" altLang="en-US" sz="2400" dirty="0">
              <a:solidFill>
                <a:schemeClr val="tx1"/>
              </a:solidFill>
              <a:latin typeface="微软雅黑" panose="020B0503020204020204" pitchFamily="34" charset="-122"/>
              <a:ea typeface="微软雅黑" panose="020B0503020204020204" pitchFamily="34" charset="-122"/>
            </a:endParaRPr>
          </a:p>
          <a:p>
            <a:pPr marL="0" indent="0">
              <a:buNone/>
            </a:pP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en-US" altLang="zh-CN" sz="2400" dirty="0">
                <a:solidFill>
                  <a:schemeClr val="tx1"/>
                </a:solidFill>
                <a:latin typeface="微软雅黑" panose="020B0503020204020204" pitchFamily="34" charset="-122"/>
                <a:ea typeface="微软雅黑" panose="020B0503020204020204" pitchFamily="34" charset="-122"/>
              </a:rPr>
              <a:t>b.   </a:t>
            </a:r>
            <a:r>
              <a:rPr lang="zh-CN" altLang="en-US" sz="2400" dirty="0">
                <a:solidFill>
                  <a:schemeClr val="tx1"/>
                </a:solidFill>
                <a:latin typeface="微软雅黑" panose="020B0503020204020204" pitchFamily="34" charset="-122"/>
                <a:ea typeface="微软雅黑" panose="020B0503020204020204" pitchFamily="34" charset="-122"/>
              </a:rPr>
              <a:t>电脑比人智能可以促进研究的发展。</a:t>
            </a: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zh-CN" altLang="en-US" sz="2400" dirty="0">
                <a:solidFill>
                  <a:schemeClr val="tx1"/>
                </a:solidFill>
                <a:latin typeface="微软雅黑" panose="020B0503020204020204" pitchFamily="34" charset="-122"/>
                <a:ea typeface="微软雅黑" panose="020B0503020204020204" pitchFamily="34" charset="-122"/>
              </a:rPr>
              <a:t>关键词句推荐：</a:t>
            </a:r>
            <a:r>
              <a:rPr lang="en-US" altLang="zh-CN" sz="2400" dirty="0">
                <a:solidFill>
                  <a:schemeClr val="tx1"/>
                </a:solidFill>
                <a:latin typeface="微软雅黑" panose="020B0503020204020204" pitchFamily="34" charset="-122"/>
                <a:ea typeface="微软雅黑" panose="020B0503020204020204" pitchFamily="34" charset="-122"/>
              </a:rPr>
              <a:t>when computers outsmart humans, many researches that were once hindered by limited computing skills will make breakthrough</a:t>
            </a:r>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7" name="标题 11"/>
          <p:cNvSpPr>
            <a:spLocks noGrp="1"/>
          </p:cNvSpPr>
          <p:nvPr>
            <p:ph type="title"/>
          </p:nvPr>
        </p:nvSpPr>
        <p:spPr>
          <a:xfrm>
            <a:off x="838200" y="365125"/>
            <a:ext cx="10515600" cy="1325563"/>
          </a:xfrm>
        </p:spPr>
        <p:txBody>
          <a:bodyPr/>
          <a:lstStyle/>
          <a:p>
            <a:r>
              <a:rPr kumimoji="1" lang="en-US" altLang="zh-CN" b="1" dirty="0">
                <a:solidFill>
                  <a:srgbClr val="0070C0"/>
                </a:solidFill>
              </a:rPr>
              <a:t>Homework</a:t>
            </a:r>
            <a:r>
              <a:rPr kumimoji="1" lang="zh-CN" altLang="en-US" b="1" dirty="0">
                <a:solidFill>
                  <a:srgbClr val="0070C0"/>
                </a:solidFill>
              </a:rPr>
              <a:t>（完成主体段写作）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p:cTn id="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5">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 calcmode="lin" valueType="num">
                                      <p:cBhvr>
                                        <p:cTn id="14"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3"/>
          </p:nvPr>
        </p:nvSpPr>
        <p:spPr>
          <a:xfrm>
            <a:off x="697621" y="2069023"/>
            <a:ext cx="10796758" cy="2719953"/>
          </a:xfrm>
        </p:spPr>
        <p:txBody>
          <a:bodyPr>
            <a:noAutofit/>
          </a:bodyPr>
          <a:lstStyle/>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For</a:t>
            </a:r>
            <a:r>
              <a:rPr lang="zh-CN" altLang="en-US" sz="2400" b="1" dirty="0">
                <a:solidFill>
                  <a:schemeClr val="tx1"/>
                </a:solidFill>
                <a:latin typeface="微软雅黑" panose="020B0503020204020204" pitchFamily="34" charset="-122"/>
                <a:ea typeface="微软雅黑" panose="020B0503020204020204" pitchFamily="34" charset="-122"/>
              </a:rPr>
              <a:t> </a:t>
            </a:r>
            <a:r>
              <a:rPr lang="en-US" altLang="zh-CN" sz="2400" b="1" dirty="0">
                <a:solidFill>
                  <a:schemeClr val="tx1"/>
                </a:solidFill>
                <a:latin typeface="微软雅黑" panose="020B0503020204020204" pitchFamily="34" charset="-122"/>
                <a:ea typeface="微软雅黑" panose="020B0503020204020204" pitchFamily="34" charset="-122"/>
              </a:rPr>
              <a:t>references</a:t>
            </a:r>
            <a:r>
              <a:rPr lang="zh-CN" altLang="en-US" sz="2400" b="1" dirty="0">
                <a:solidFill>
                  <a:schemeClr val="tx1"/>
                </a:solidFill>
                <a:latin typeface="微软雅黑" panose="020B0503020204020204" pitchFamily="34" charset="-122"/>
                <a:ea typeface="微软雅黑" panose="020B0503020204020204" pitchFamily="34" charset="-122"/>
              </a:rPr>
              <a:t>：</a:t>
            </a:r>
            <a:endParaRPr lang="en-US" altLang="zh-CN" sz="2400" b="1" dirty="0">
              <a:solidFill>
                <a:schemeClr val="tx1"/>
              </a:solidFill>
              <a:latin typeface="微软雅黑" panose="020B0503020204020204" pitchFamily="34" charset="-122"/>
              <a:ea typeface="微软雅黑" panose="020B0503020204020204" pitchFamily="34" charset="-122"/>
            </a:endParaRPr>
          </a:p>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Negative sides</a:t>
            </a: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en-US" altLang="zh-CN" sz="2400" dirty="0">
                <a:solidFill>
                  <a:schemeClr val="tx1"/>
                </a:solidFill>
                <a:latin typeface="微软雅黑" panose="020B0503020204020204" pitchFamily="34" charset="-122"/>
                <a:ea typeface="微软雅黑" panose="020B0503020204020204" pitchFamily="34" charset="-122"/>
              </a:rPr>
              <a:t>a. </a:t>
            </a:r>
            <a:r>
              <a:rPr lang="zh-CN" altLang="en-US" sz="2400" dirty="0">
                <a:solidFill>
                  <a:schemeClr val="tx1"/>
                </a:solidFill>
                <a:latin typeface="微软雅黑" panose="020B0503020204020204" pitchFamily="34" charset="-122"/>
                <a:ea typeface="微软雅黑" panose="020B0503020204020204" pitchFamily="34" charset="-122"/>
              </a:rPr>
              <a:t>电脑智能能可以代替人力，很多人可能因此失业</a:t>
            </a:r>
            <a:r>
              <a:rPr lang="en-US" altLang="zh-CN" sz="2400" dirty="0">
                <a:solidFill>
                  <a:schemeClr val="tx1"/>
                </a:solidFill>
                <a:latin typeface="微软雅黑" panose="020B0503020204020204" pitchFamily="34" charset="-122"/>
                <a:ea typeface="微软雅黑" panose="020B0503020204020204" pitchFamily="34" charset="-122"/>
              </a:rPr>
              <a:t>unemployment rate </a:t>
            </a:r>
            <a:endParaRPr lang="zh-CN" altLang="en-US" sz="2400" dirty="0">
              <a:solidFill>
                <a:schemeClr val="tx1"/>
              </a:solidFill>
              <a:latin typeface="微软雅黑" panose="020B0503020204020204" pitchFamily="34" charset="-122"/>
              <a:ea typeface="微软雅黑" panose="020B0503020204020204" pitchFamily="34" charset="-122"/>
            </a:endParaRPr>
          </a:p>
          <a:p>
            <a:pPr marL="0" indent="0">
              <a:buNone/>
            </a:pPr>
            <a:r>
              <a:rPr lang="zh-CN" altLang="en-US" sz="2400" dirty="0">
                <a:solidFill>
                  <a:schemeClr val="tx1"/>
                </a:solidFill>
                <a:latin typeface="微软雅黑" panose="020B0503020204020204" pitchFamily="34" charset="-122"/>
                <a:ea typeface="微软雅黑" panose="020B0503020204020204" pitchFamily="34" charset="-122"/>
              </a:rPr>
              <a:t>第一因为雇员可能还不具备操作机器需要的新技能</a:t>
            </a:r>
            <a:r>
              <a:rPr lang="en-US" altLang="zh-CN" sz="2400" dirty="0">
                <a:solidFill>
                  <a:schemeClr val="tx1"/>
                </a:solidFill>
                <a:latin typeface="微软雅黑" panose="020B0503020204020204" pitchFamily="34" charset="-122"/>
                <a:ea typeface="微软雅黑" panose="020B0503020204020204" pitchFamily="34" charset="-122"/>
              </a:rPr>
              <a:t>. As it may take decades for workers to acquire the expertise needed for computer operation, those whose skills no longer match the needs of employers will lose their jobs.</a:t>
            </a:r>
            <a:endParaRPr lang="zh-CN" altLang="en-US" sz="2400" dirty="0">
              <a:solidFill>
                <a:schemeClr val="tx1"/>
              </a:solidFill>
              <a:latin typeface="微软雅黑" panose="020B0503020204020204" pitchFamily="34" charset="-122"/>
              <a:ea typeface="微软雅黑" panose="020B0503020204020204" pitchFamily="34" charset="-122"/>
            </a:endParaRPr>
          </a:p>
          <a:p>
            <a:pPr marL="0" indent="0">
              <a:buNone/>
            </a:pPr>
            <a:r>
              <a:rPr lang="zh-CN" altLang="en-US" sz="2400" dirty="0">
                <a:solidFill>
                  <a:schemeClr val="tx1"/>
                </a:solidFill>
                <a:latin typeface="微软雅黑" panose="020B0503020204020204" pitchFamily="34" charset="-122"/>
                <a:ea typeface="微软雅黑" panose="020B0503020204020204" pitchFamily="34" charset="-122"/>
              </a:rPr>
              <a:t>第二因为电脑智能提高了生产力，不需要那么多员工了</a:t>
            </a:r>
            <a:r>
              <a:rPr lang="en-US" altLang="zh-CN" sz="2400" dirty="0">
                <a:solidFill>
                  <a:schemeClr val="tx1"/>
                </a:solidFill>
                <a:latin typeface="微软雅黑" panose="020B0503020204020204" pitchFamily="34" charset="-122"/>
                <a:ea typeface="微软雅黑" panose="020B0503020204020204" pitchFamily="34" charset="-122"/>
              </a:rPr>
              <a:t>Moreover, once the productivity is raised thanks to computer technology, business can do the same work with fewer employees</a:t>
            </a:r>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7" name="标题 11"/>
          <p:cNvSpPr>
            <a:spLocks noGrp="1"/>
          </p:cNvSpPr>
          <p:nvPr>
            <p:ph type="title"/>
          </p:nvPr>
        </p:nvSpPr>
        <p:spPr>
          <a:xfrm>
            <a:off x="838200" y="365125"/>
            <a:ext cx="10515600" cy="1325563"/>
          </a:xfrm>
        </p:spPr>
        <p:txBody>
          <a:bodyPr/>
          <a:lstStyle/>
          <a:p>
            <a:r>
              <a:rPr kumimoji="1" lang="en-US" altLang="zh-CN" b="1" dirty="0">
                <a:solidFill>
                  <a:srgbClr val="0070C0"/>
                </a:solidFill>
              </a:rPr>
              <a:t>Homework</a:t>
            </a:r>
            <a:r>
              <a:rPr kumimoji="1" lang="zh-CN" altLang="en-US" b="1" dirty="0">
                <a:solidFill>
                  <a:srgbClr val="0070C0"/>
                </a:solidFill>
              </a:rPr>
              <a:t>（完成主体段写作）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p:cTn id="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5">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 calcmode="lin" valueType="num">
                                      <p:cBhvr>
                                        <p:cTn id="14"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 calcmode="lin" valueType="num">
                                      <p:cBhvr>
                                        <p:cTn id="21"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22"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23"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3"/>
          </p:nvPr>
        </p:nvSpPr>
        <p:spPr>
          <a:xfrm>
            <a:off x="697621" y="2069023"/>
            <a:ext cx="10796758" cy="2719953"/>
          </a:xfrm>
        </p:spPr>
        <p:txBody>
          <a:bodyPr>
            <a:noAutofit/>
          </a:bodyPr>
          <a:lstStyle/>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For</a:t>
            </a:r>
            <a:r>
              <a:rPr lang="zh-CN" altLang="en-US" sz="2400" b="1" dirty="0">
                <a:solidFill>
                  <a:schemeClr val="tx1"/>
                </a:solidFill>
                <a:latin typeface="微软雅黑" panose="020B0503020204020204" pitchFamily="34" charset="-122"/>
                <a:ea typeface="微软雅黑" panose="020B0503020204020204" pitchFamily="34" charset="-122"/>
              </a:rPr>
              <a:t> </a:t>
            </a:r>
            <a:r>
              <a:rPr lang="en-US" altLang="zh-CN" sz="2400" b="1" dirty="0">
                <a:solidFill>
                  <a:schemeClr val="tx1"/>
                </a:solidFill>
                <a:latin typeface="微软雅黑" panose="020B0503020204020204" pitchFamily="34" charset="-122"/>
                <a:ea typeface="微软雅黑" panose="020B0503020204020204" pitchFamily="34" charset="-122"/>
              </a:rPr>
              <a:t>references</a:t>
            </a:r>
            <a:r>
              <a:rPr lang="zh-CN" altLang="en-US" sz="2400" b="1" dirty="0">
                <a:solidFill>
                  <a:schemeClr val="tx1"/>
                </a:solidFill>
                <a:latin typeface="微软雅黑" panose="020B0503020204020204" pitchFamily="34" charset="-122"/>
                <a:ea typeface="微软雅黑" panose="020B0503020204020204" pitchFamily="34" charset="-122"/>
              </a:rPr>
              <a:t>：</a:t>
            </a:r>
            <a:endParaRPr lang="en-US" altLang="zh-CN" sz="2400" b="1" dirty="0">
              <a:solidFill>
                <a:schemeClr val="tx1"/>
              </a:solidFill>
              <a:latin typeface="微软雅黑" panose="020B0503020204020204" pitchFamily="34" charset="-122"/>
              <a:ea typeface="微软雅黑" panose="020B0503020204020204" pitchFamily="34" charset="-122"/>
            </a:endParaRPr>
          </a:p>
          <a:p>
            <a:pPr marL="0" indent="0">
              <a:buNone/>
            </a:pPr>
            <a:r>
              <a:rPr lang="en-US" altLang="zh-CN" sz="2400" b="1" dirty="0">
                <a:solidFill>
                  <a:schemeClr val="tx1"/>
                </a:solidFill>
                <a:latin typeface="微软雅黑" panose="020B0503020204020204" pitchFamily="34" charset="-122"/>
                <a:ea typeface="微软雅黑" panose="020B0503020204020204" pitchFamily="34" charset="-122"/>
              </a:rPr>
              <a:t>Negative sides</a:t>
            </a:r>
            <a:r>
              <a:rPr lang="en-US" altLang="zh-CN" sz="2400" dirty="0">
                <a:solidFill>
                  <a:schemeClr val="tx1"/>
                </a:solidFill>
                <a:latin typeface="微软雅黑" panose="020B0503020204020204" pitchFamily="34" charset="-122"/>
                <a:ea typeface="微软雅黑" panose="020B0503020204020204" pitchFamily="34" charset="-122"/>
              </a:rPr>
              <a:t/>
            </a:r>
            <a:br>
              <a:rPr lang="en-US" altLang="zh-CN" sz="2400" dirty="0">
                <a:solidFill>
                  <a:schemeClr val="tx1"/>
                </a:solidFill>
                <a:latin typeface="微软雅黑" panose="020B0503020204020204" pitchFamily="34" charset="-122"/>
                <a:ea typeface="微软雅黑" panose="020B0503020204020204" pitchFamily="34" charset="-122"/>
              </a:rPr>
            </a:br>
            <a:r>
              <a:rPr lang="zh-CN" altLang="en-US" sz="2400" dirty="0">
                <a:solidFill>
                  <a:schemeClr val="tx1"/>
                </a:solidFill>
                <a:latin typeface="微软雅黑" panose="020B0503020204020204" pitchFamily="34" charset="-122"/>
                <a:ea typeface="微软雅黑" panose="020B0503020204020204" pitchFamily="34" charset="-122"/>
              </a:rPr>
              <a:t> </a:t>
            </a:r>
            <a:r>
              <a:rPr lang="en-US" altLang="zh-CN" sz="2400" dirty="0">
                <a:solidFill>
                  <a:schemeClr val="tx1"/>
                </a:solidFill>
                <a:latin typeface="微软雅黑" panose="020B0503020204020204" pitchFamily="34" charset="-122"/>
                <a:ea typeface="微软雅黑" panose="020B0503020204020204" pitchFamily="34" charset="-122"/>
              </a:rPr>
              <a:t>b. </a:t>
            </a:r>
            <a:r>
              <a:rPr lang="zh-CN" altLang="en-US" sz="2400" dirty="0">
                <a:solidFill>
                  <a:schemeClr val="tx1"/>
                </a:solidFill>
                <a:latin typeface="微软雅黑" panose="020B0503020204020204" pitchFamily="34" charset="-122"/>
                <a:ea typeface="微软雅黑" panose="020B0503020204020204" pitchFamily="34" charset="-122"/>
              </a:rPr>
              <a:t>人们过度依赖电脑，如果电脑瘫痪可能造成巨大损失。</a:t>
            </a:r>
            <a:br>
              <a:rPr lang="zh-CN" altLang="en-US" sz="2400" dirty="0">
                <a:solidFill>
                  <a:schemeClr val="tx1"/>
                </a:solidFill>
                <a:latin typeface="微软雅黑" panose="020B0503020204020204" pitchFamily="34" charset="-122"/>
                <a:ea typeface="微软雅黑" panose="020B0503020204020204" pitchFamily="34" charset="-122"/>
              </a:rPr>
            </a:br>
            <a:r>
              <a:rPr lang="zh-CN" altLang="en-US" sz="2400" dirty="0">
                <a:solidFill>
                  <a:schemeClr val="tx1"/>
                </a:solidFill>
                <a:latin typeface="微软雅黑" panose="020B0503020204020204" pitchFamily="34" charset="-122"/>
                <a:ea typeface="微软雅黑" panose="020B0503020204020204" pitchFamily="34" charset="-122"/>
              </a:rPr>
              <a:t>    </a:t>
            </a:r>
            <a:r>
              <a:rPr lang="en-US" altLang="zh-CN" sz="2400" dirty="0">
                <a:solidFill>
                  <a:schemeClr val="tx1"/>
                </a:solidFill>
                <a:latin typeface="微软雅黑" panose="020B0503020204020204" pitchFamily="34" charset="-122"/>
                <a:ea typeface="微软雅黑" panose="020B0503020204020204" pitchFamily="34" charset="-122"/>
              </a:rPr>
              <a:t>As computers approaches the intelligence of humankind, people tend to rely on this technology excessively.</a:t>
            </a:r>
            <a:endParaRPr lang="zh-CN" altLang="en-US" sz="2400" dirty="0">
              <a:solidFill>
                <a:schemeClr val="tx1"/>
              </a:solidFill>
              <a:latin typeface="微软雅黑" panose="020B0503020204020204" pitchFamily="34" charset="-122"/>
              <a:ea typeface="微软雅黑" panose="020B0503020204020204" pitchFamily="34" charset="-122"/>
            </a:endParaRPr>
          </a:p>
          <a:p>
            <a:pPr marL="0" indent="0">
              <a:buNone/>
            </a:pPr>
            <a:r>
              <a:rPr lang="zh-CN" altLang="en-US" sz="2400" dirty="0">
                <a:solidFill>
                  <a:schemeClr val="tx1"/>
                </a:solidFill>
                <a:latin typeface="微软雅黑" panose="020B0503020204020204" pitchFamily="34" charset="-122"/>
                <a:ea typeface="微软雅黑" panose="020B0503020204020204" pitchFamily="34" charset="-122"/>
              </a:rPr>
              <a:t>   </a:t>
            </a:r>
            <a:r>
              <a:rPr lang="en-US" altLang="zh-CN" sz="2400" dirty="0">
                <a:solidFill>
                  <a:schemeClr val="tx1"/>
                </a:solidFill>
                <a:latin typeface="微软雅黑" panose="020B0503020204020204" pitchFamily="34" charset="-122"/>
                <a:ea typeface="微软雅黑" panose="020B0503020204020204" pitchFamily="34" charset="-122"/>
              </a:rPr>
              <a:t>A computer crash may cause huge loss including the loss of property and even life.</a:t>
            </a:r>
            <a:endParaRPr kumimoji="1" lang="zh-CN" altLang="en-US" sz="2400" dirty="0">
              <a:solidFill>
                <a:schemeClr val="tx1"/>
              </a:solidFill>
              <a:latin typeface="微软雅黑" panose="020B0503020204020204" pitchFamily="34" charset="-122"/>
              <a:ea typeface="微软雅黑" panose="020B0503020204020204" pitchFamily="34" charset="-122"/>
            </a:endParaRPr>
          </a:p>
        </p:txBody>
      </p:sp>
      <p:sp>
        <p:nvSpPr>
          <p:cNvPr id="7" name="标题 11"/>
          <p:cNvSpPr>
            <a:spLocks noGrp="1"/>
          </p:cNvSpPr>
          <p:nvPr>
            <p:ph type="title"/>
          </p:nvPr>
        </p:nvSpPr>
        <p:spPr>
          <a:xfrm>
            <a:off x="838200" y="365125"/>
            <a:ext cx="10515600" cy="1325563"/>
          </a:xfrm>
        </p:spPr>
        <p:txBody>
          <a:bodyPr/>
          <a:lstStyle/>
          <a:p>
            <a:r>
              <a:rPr kumimoji="1" lang="en-US" altLang="zh-CN" b="1" dirty="0">
                <a:solidFill>
                  <a:srgbClr val="0070C0"/>
                </a:solidFill>
              </a:rPr>
              <a:t>Homework</a:t>
            </a:r>
            <a:r>
              <a:rPr kumimoji="1" lang="zh-CN" altLang="en-US" b="1" dirty="0">
                <a:solidFill>
                  <a:srgbClr val="0070C0"/>
                </a:solidFill>
              </a:rPr>
              <a:t>（完成主体段写作） </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科技类话题</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p:cTn id="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5">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 calcmode="lin" valueType="num">
                                      <p:cBhvr>
                                        <p:cTn id="14"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6" name="矩形 5"/>
          <p:cNvSpPr/>
          <p:nvPr/>
        </p:nvSpPr>
        <p:spPr>
          <a:xfrm>
            <a:off x="571207" y="1943930"/>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8" name="标题 11"/>
          <p:cNvSpPr txBox="1">
            <a:spLocks/>
          </p:cNvSpPr>
          <p:nvPr/>
        </p:nvSpPr>
        <p:spPr>
          <a:xfrm>
            <a:off x="838200" y="365125"/>
            <a:ext cx="10515600" cy="1325563"/>
          </a:xfrm>
          <a:prstGeom prst="rect">
            <a:avLst/>
          </a:prstGeom>
        </p:spPr>
        <p:txBody>
          <a:bodyPr vert="horz" lIns="91440" tIns="45720" rIns="91440" bIns="45720" rtlCol="0" anchor="b">
            <a:normAutofit fontScale="92500"/>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1" lang="en-US" altLang="zh-CN" sz="6000" b="1" i="0" u="none" strike="noStrike" kern="1200" cap="none" spc="0" normalizeH="0" baseline="0" noProof="0" dirty="0" smtClean="0">
                <a:ln>
                  <a:noFill/>
                </a:ln>
                <a:solidFill>
                  <a:srgbClr val="0070C0"/>
                </a:solidFill>
                <a:effectLst/>
                <a:uLnTx/>
                <a:uFillTx/>
                <a:latin typeface="+mj-lt"/>
                <a:ea typeface="+mj-ea"/>
                <a:cs typeface="+mj-cs"/>
              </a:rPr>
              <a:t>Homework</a:t>
            </a:r>
            <a:r>
              <a:rPr kumimoji="1" lang="zh-CN" altLang="en-US" sz="6000" b="1" i="0" u="none" strike="noStrike" kern="1200" cap="none" spc="0" normalizeH="0" baseline="0" noProof="0" dirty="0" smtClean="0">
                <a:ln>
                  <a:noFill/>
                </a:ln>
                <a:solidFill>
                  <a:srgbClr val="0070C0"/>
                </a:solidFill>
                <a:effectLst/>
                <a:uLnTx/>
                <a:uFillTx/>
                <a:latin typeface="+mj-lt"/>
                <a:ea typeface="+mj-ea"/>
                <a:cs typeface="+mj-cs"/>
              </a:rPr>
              <a:t>（完成主体段写作） </a:t>
            </a:r>
            <a:endParaRPr kumimoji="1" lang="zh-CN" altLang="en-US" sz="6000" b="1" i="0" u="none" strike="noStrike" kern="1200" cap="none" spc="0" normalizeH="0" baseline="0" noProof="0" dirty="0">
              <a:ln>
                <a:noFill/>
              </a:ln>
              <a:solidFill>
                <a:srgbClr val="0070C0"/>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6" name="矩形 5"/>
          <p:cNvSpPr/>
          <p:nvPr/>
        </p:nvSpPr>
        <p:spPr>
          <a:xfrm>
            <a:off x="659130" y="1275715"/>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
        <p:nvSpPr>
          <p:cNvPr id="7" name="文本框 6"/>
          <p:cNvSpPr txBox="1"/>
          <p:nvPr/>
        </p:nvSpPr>
        <p:spPr>
          <a:xfrm>
            <a:off x="659130" y="3142119"/>
            <a:ext cx="10878820" cy="2677656"/>
          </a:xfrm>
          <a:prstGeom prst="rect">
            <a:avLst/>
          </a:prstGeom>
          <a:noFill/>
        </p:spPr>
        <p:txBody>
          <a:bodyPr wrap="square" rtlCol="0">
            <a:spAutoFit/>
          </a:bodyPr>
          <a:lstStyle/>
          <a:p>
            <a:r>
              <a:rPr lang="zh-CN" altLang="en-US" sz="2400" dirty="0">
                <a:latin typeface="+mj-ea"/>
                <a:ea typeface="+mj-ea"/>
              </a:rPr>
              <a:t>首段：</a:t>
            </a:r>
            <a:endParaRPr lang="en-US" altLang="zh-CN" sz="2400" dirty="0">
              <a:latin typeface="+mj-ea"/>
              <a:ea typeface="+mj-ea"/>
            </a:endParaRPr>
          </a:p>
          <a:p>
            <a:r>
              <a:rPr lang="en-US" altLang="zh-CN" sz="2400" dirty="0">
                <a:latin typeface="+mj-ea"/>
                <a:ea typeface="+mj-ea"/>
              </a:rPr>
              <a:t>Advertisements aimed at children can be seen everywhere these days: TV, the Internet, newspapers and magazines, to name only a few.</a:t>
            </a:r>
            <a:r>
              <a:rPr lang="zh-CN" altLang="en-US" sz="2400" dirty="0">
                <a:latin typeface="+mj-ea"/>
                <a:ea typeface="+mj-ea"/>
              </a:rPr>
              <a:t> </a:t>
            </a:r>
            <a:r>
              <a:rPr lang="en-US" altLang="zh-CN" sz="2400" dirty="0">
                <a:latin typeface="+mj-ea"/>
                <a:ea typeface="+mj-ea"/>
              </a:rPr>
              <a:t>Many people believe they should be banned because of their negative influence on children. While these advertisements do have some</a:t>
            </a:r>
            <a:r>
              <a:rPr lang="zh-CN" altLang="en-US" sz="2400" dirty="0">
                <a:latin typeface="+mj-ea"/>
                <a:ea typeface="+mj-ea"/>
              </a:rPr>
              <a:t> </a:t>
            </a:r>
            <a:r>
              <a:rPr lang="en-US" altLang="zh-CN" sz="2400" dirty="0">
                <a:latin typeface="+mj-ea"/>
                <a:ea typeface="+mj-ea"/>
              </a:rPr>
              <a:t>benefits,</a:t>
            </a:r>
            <a:r>
              <a:rPr lang="zh-CN" altLang="en-US" sz="2400" dirty="0">
                <a:latin typeface="+mj-ea"/>
                <a:ea typeface="+mj-ea"/>
              </a:rPr>
              <a:t> </a:t>
            </a:r>
            <a:r>
              <a:rPr lang="en-US" altLang="zh-CN" sz="2400" dirty="0">
                <a:latin typeface="+mj-ea"/>
                <a:ea typeface="+mj-ea"/>
              </a:rPr>
              <a:t>they are informative at least, I am quite convinced that they are more harmful than</a:t>
            </a:r>
            <a:r>
              <a:rPr lang="zh-CN" altLang="en-US" sz="2400" dirty="0">
                <a:latin typeface="+mj-ea"/>
                <a:ea typeface="+mj-ea"/>
              </a:rPr>
              <a:t> </a:t>
            </a:r>
            <a:r>
              <a:rPr lang="en-US" altLang="zh-CN" sz="2400" dirty="0">
                <a:latin typeface="+mj-ea"/>
                <a:ea typeface="+mj-ea"/>
              </a:rPr>
              <a:t>beneficial to children.</a:t>
            </a:r>
          </a:p>
        </p:txBody>
      </p:sp>
      <p:sp>
        <p:nvSpPr>
          <p:cNvPr id="2"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6983568"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927013"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rgbClr val="28ACC6">
              <a:lumMod val="40000"/>
              <a:lumOff val="60000"/>
            </a:srgb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环境问题</a:t>
            </a:r>
          </a:p>
        </p:txBody>
      </p:sp>
      <p:sp>
        <p:nvSpPr>
          <p:cNvPr id="39" name="文本框 38"/>
          <p:cNvSpPr txBox="1"/>
          <p:nvPr/>
        </p:nvSpPr>
        <p:spPr>
          <a:xfrm>
            <a:off x="264795" y="2246630"/>
            <a:ext cx="11031855" cy="1198880"/>
          </a:xfrm>
          <a:prstGeom prst="rect">
            <a:avLst/>
          </a:prstGeom>
          <a:noFill/>
        </p:spPr>
        <p:txBody>
          <a:bodyPr wrap="square" rtlCol="0">
            <a:spAutoFit/>
          </a:bodyPr>
          <a:lstStyle/>
          <a:p>
            <a:pPr marL="342900" indent="-342900">
              <a:lnSpc>
                <a:spcPct val="15000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increased pollutants</a:t>
            </a:r>
            <a:r>
              <a:rPr lang="zh-CN" altLang="en-US" sz="2400" dirty="0">
                <a:latin typeface="微软雅黑" panose="020B0503020204020204" charset="-122"/>
                <a:ea typeface="微软雅黑" panose="020B0503020204020204" charset="-122"/>
                <a:cs typeface="Times New Roman" panose="02020503050405090304" charset="0"/>
              </a:rPr>
              <a:t>：</a:t>
            </a:r>
            <a:r>
              <a:rPr lang="en-US" altLang="zh-CN" sz="2400" dirty="0">
                <a:latin typeface="微软雅黑" panose="020B0503020204020204" charset="-122"/>
                <a:ea typeface="微软雅黑" panose="020B0503020204020204" charset="-122"/>
                <a:cs typeface="Times New Roman" panose="02020503050405090304" charset="0"/>
              </a:rPr>
              <a:t> </a:t>
            </a:r>
          </a:p>
          <a:p>
            <a:pPr indent="0">
              <a:lnSpc>
                <a:spcPct val="150000"/>
              </a:lnSpc>
              <a:buFont typeface="Arial" panose="020B0604020202090204" pitchFamily="34" charset="0"/>
              <a:buNone/>
            </a:pPr>
            <a:r>
              <a:rPr lang="en-US" altLang="zh-CN" sz="2400" dirty="0">
                <a:latin typeface="微软雅黑" panose="020B0503020204020204" charset="-122"/>
                <a:ea typeface="微软雅黑" panose="020B0503020204020204" charset="-122"/>
                <a:cs typeface="Times New Roman" panose="02020503050405090304" charset="0"/>
              </a:rPr>
              <a:t>   garbage</a:t>
            </a:r>
            <a:r>
              <a:rPr lang="zh-CN" altLang="en-US" sz="2400" dirty="0">
                <a:latin typeface="微软雅黑" panose="020B0503020204020204" charset="-122"/>
                <a:ea typeface="微软雅黑" panose="020B0503020204020204" charset="-122"/>
                <a:cs typeface="Times New Roman" panose="02020503050405090304" charset="0"/>
              </a:rPr>
              <a:t>（discarded</a:t>
            </a:r>
            <a:r>
              <a:rPr lang="en-US" altLang="zh-CN" sz="2400" dirty="0">
                <a:latin typeface="微软雅黑" panose="020B0503020204020204" charset="-122"/>
                <a:ea typeface="微软雅黑" panose="020B0503020204020204" charset="-122"/>
                <a:cs typeface="Times New Roman" panose="02020503050405090304" charset="0"/>
              </a:rPr>
              <a:t> </a:t>
            </a:r>
            <a:r>
              <a:rPr lang="zh-CN" altLang="en-US" sz="2400" dirty="0">
                <a:latin typeface="微软雅黑" panose="020B0503020204020204" charset="-122"/>
                <a:ea typeface="微软雅黑" panose="020B0503020204020204" charset="-122"/>
                <a:cs typeface="Times New Roman" panose="02020503050405090304" charset="0"/>
              </a:rPr>
              <a:t>plastic waste.）</a:t>
            </a:r>
            <a:r>
              <a:rPr lang="en-US" altLang="zh-CN" sz="2400" dirty="0">
                <a:latin typeface="微软雅黑" panose="020B0503020204020204" charset="-122"/>
                <a:ea typeface="微软雅黑" panose="020B0503020204020204" charset="-122"/>
                <a:cs typeface="Times New Roman" panose="02020503050405090304" charset="0"/>
              </a:rPr>
              <a:t>; sewage/effluent; flue/exhaust gas </a:t>
            </a:r>
            <a:endParaRPr lang="en-US" sz="2400" dirty="0">
              <a:latin typeface="微软雅黑" panose="020B0503020204020204" charset="-122"/>
              <a:ea typeface="微软雅黑" panose="020B0503020204020204" charset="-122"/>
              <a:cs typeface="Times New Roman" panose="02020503050405090304" charset="0"/>
            </a:endParaRPr>
          </a:p>
        </p:txBody>
      </p:sp>
      <p:pic>
        <p:nvPicPr>
          <p:cNvPr id="3" name="图片 2"/>
          <p:cNvPicPr>
            <a:picLocks noChangeAspect="1"/>
          </p:cNvPicPr>
          <p:nvPr/>
        </p:nvPicPr>
        <p:blipFill>
          <a:blip r:embed="rId4" cstate="print"/>
          <a:srcRect l="10138" r="20009"/>
          <a:stretch>
            <a:fillRect/>
          </a:stretch>
        </p:blipFill>
        <p:spPr>
          <a:xfrm>
            <a:off x="264795" y="3500755"/>
            <a:ext cx="2983865" cy="2850515"/>
          </a:xfrm>
          <a:prstGeom prst="rect">
            <a:avLst/>
          </a:prstGeom>
        </p:spPr>
      </p:pic>
      <p:pic>
        <p:nvPicPr>
          <p:cNvPr id="5" name="图片 4"/>
          <p:cNvPicPr>
            <a:picLocks noChangeAspect="1"/>
          </p:cNvPicPr>
          <p:nvPr/>
        </p:nvPicPr>
        <p:blipFill>
          <a:blip r:embed="rId5"/>
          <a:srcRect l="4781" r="36253"/>
          <a:stretch>
            <a:fillRect/>
          </a:stretch>
        </p:blipFill>
        <p:spPr>
          <a:xfrm>
            <a:off x="3248660" y="3502025"/>
            <a:ext cx="2983865" cy="2849880"/>
          </a:xfrm>
          <a:prstGeom prst="rect">
            <a:avLst/>
          </a:prstGeom>
        </p:spPr>
      </p:pic>
      <p:pic>
        <p:nvPicPr>
          <p:cNvPr id="6" name="图片 5"/>
          <p:cNvPicPr>
            <a:picLocks noChangeAspect="1"/>
          </p:cNvPicPr>
          <p:nvPr/>
        </p:nvPicPr>
        <p:blipFill>
          <a:blip r:embed="rId6"/>
          <a:srcRect l="8383" t="-1279" r="29423" b="1279"/>
          <a:stretch>
            <a:fillRect/>
          </a:stretch>
        </p:blipFill>
        <p:spPr>
          <a:xfrm>
            <a:off x="9337040" y="3522345"/>
            <a:ext cx="2854960" cy="2828290"/>
          </a:xfrm>
          <a:prstGeom prst="rect">
            <a:avLst/>
          </a:prstGeom>
        </p:spPr>
      </p:pic>
      <p:pic>
        <p:nvPicPr>
          <p:cNvPr id="7" name="图片 6"/>
          <p:cNvPicPr>
            <a:picLocks noChangeAspect="1"/>
          </p:cNvPicPr>
          <p:nvPr/>
        </p:nvPicPr>
        <p:blipFill>
          <a:blip r:embed="rId7"/>
          <a:srcRect l="23268" r="18475"/>
          <a:stretch>
            <a:fillRect/>
          </a:stretch>
        </p:blipFill>
        <p:spPr>
          <a:xfrm>
            <a:off x="6222365" y="3500755"/>
            <a:ext cx="3161665" cy="2849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p:tgtEl>
                                          <p:spTgt spid="39">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9">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p:tgtEl>
                                          <p:spTgt spid="39">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169333" y="2280345"/>
            <a:ext cx="11867535" cy="3539430"/>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1</a:t>
            </a:r>
            <a:r>
              <a:rPr lang="zh-CN" altLang="en-US" sz="2400" dirty="0">
                <a:latin typeface="+mj-ea"/>
                <a:ea typeface="+mj-ea"/>
              </a:rPr>
              <a:t>：</a:t>
            </a:r>
            <a:endParaRPr lang="en-US" altLang="zh-CN" sz="2400" dirty="0">
              <a:latin typeface="+mj-ea"/>
              <a:ea typeface="+mj-ea"/>
            </a:endParaRPr>
          </a:p>
          <a:p>
            <a:r>
              <a:rPr lang="en-US" altLang="zh-CN" sz="2000" dirty="0">
                <a:latin typeface="+mj-ea"/>
                <a:ea typeface="+mj-ea"/>
              </a:rPr>
              <a:t>In the first place, in order to attract</a:t>
            </a:r>
            <a:r>
              <a:rPr lang="zh-CN" altLang="en-US" sz="2000" dirty="0">
                <a:latin typeface="+mj-ea"/>
                <a:ea typeface="+mj-ea"/>
              </a:rPr>
              <a:t> </a:t>
            </a:r>
            <a:r>
              <a:rPr lang="en-US" altLang="zh-CN" sz="2000" dirty="0">
                <a:latin typeface="+mj-ea"/>
                <a:ea typeface="+mj-ea"/>
              </a:rPr>
              <a:t>children, many advertisers tend to over</a:t>
            </a:r>
            <a:r>
              <a:rPr lang="zh-CN" altLang="en-US" sz="2000" dirty="0">
                <a:latin typeface="+mj-ea"/>
                <a:ea typeface="+mj-ea"/>
              </a:rPr>
              <a:t> </a:t>
            </a:r>
            <a:r>
              <a:rPr lang="en-US" altLang="zh-CN" sz="2000" dirty="0">
                <a:latin typeface="+mj-ea"/>
                <a:ea typeface="+mj-ea"/>
              </a:rPr>
              <a:t>emphasize</a:t>
            </a:r>
            <a:r>
              <a:rPr lang="zh-CN" altLang="en-US" sz="2000" dirty="0">
                <a:latin typeface="+mj-ea"/>
                <a:ea typeface="+mj-ea"/>
              </a:rPr>
              <a:t> </a:t>
            </a:r>
            <a:r>
              <a:rPr lang="en-US" altLang="zh-CN" sz="2000" dirty="0">
                <a:latin typeface="+mj-ea"/>
                <a:ea typeface="+mj-ea"/>
              </a:rPr>
              <a:t>the “fun side‘ of their products. More often than</a:t>
            </a:r>
            <a:r>
              <a:rPr lang="zh-CN" altLang="en-US" sz="2000" dirty="0">
                <a:latin typeface="+mj-ea"/>
                <a:ea typeface="+mj-ea"/>
              </a:rPr>
              <a:t> </a:t>
            </a:r>
            <a:r>
              <a:rPr lang="en-US" altLang="zh-CN" sz="2000" dirty="0">
                <a:latin typeface="+mj-ea"/>
                <a:ea typeface="+mj-ea"/>
              </a:rPr>
              <a:t>not they will promote such products as computer</a:t>
            </a:r>
            <a:r>
              <a:rPr lang="zh-CN" altLang="en-US" sz="2000" dirty="0">
                <a:latin typeface="+mj-ea"/>
                <a:ea typeface="+mj-ea"/>
              </a:rPr>
              <a:t> </a:t>
            </a:r>
            <a:r>
              <a:rPr lang="en-US" altLang="zh-CN" sz="2000" dirty="0">
                <a:latin typeface="+mj-ea"/>
                <a:ea typeface="+mj-ea"/>
              </a:rPr>
              <a:t>games, dolls, animal parks and so on. I admit these</a:t>
            </a:r>
            <a:r>
              <a:rPr lang="zh-CN" altLang="en-US" sz="2000" dirty="0">
                <a:latin typeface="+mj-ea"/>
                <a:ea typeface="+mj-ea"/>
              </a:rPr>
              <a:t> </a:t>
            </a:r>
            <a:r>
              <a:rPr lang="en-US" altLang="zh-CN" sz="2000" dirty="0">
                <a:latin typeface="+mj-ea"/>
                <a:ea typeface="+mj-ea"/>
              </a:rPr>
              <a:t>products may be important to children, yet too</a:t>
            </a:r>
            <a:r>
              <a:rPr lang="zh-CN" altLang="en-US" sz="2000" dirty="0">
                <a:latin typeface="+mj-ea"/>
                <a:ea typeface="+mj-ea"/>
              </a:rPr>
              <a:t> </a:t>
            </a:r>
            <a:r>
              <a:rPr lang="en-US" altLang="zh-CN" sz="2000" dirty="0">
                <a:latin typeface="+mj-ea"/>
                <a:ea typeface="+mj-ea"/>
              </a:rPr>
              <a:t>much of them would</a:t>
            </a:r>
            <a:r>
              <a:rPr lang="zh-CN" altLang="en-US" sz="2000" dirty="0">
                <a:latin typeface="+mj-ea"/>
                <a:ea typeface="+mj-ea"/>
              </a:rPr>
              <a:t> </a:t>
            </a:r>
            <a:r>
              <a:rPr lang="en-US" altLang="zh-CN" sz="2000" dirty="0">
                <a:latin typeface="+mj-ea"/>
                <a:ea typeface="+mj-ea"/>
              </a:rPr>
              <a:t> distract children from their</a:t>
            </a:r>
            <a:r>
              <a:rPr lang="zh-CN" altLang="en-US" sz="2000" dirty="0">
                <a:latin typeface="+mj-ea"/>
                <a:ea typeface="+mj-ea"/>
              </a:rPr>
              <a:t> </a:t>
            </a:r>
            <a:r>
              <a:rPr lang="en-US" altLang="zh-CN" sz="2000" dirty="0">
                <a:latin typeface="+mj-ea"/>
                <a:ea typeface="+mj-ea"/>
              </a:rPr>
              <a:t>study. Even when they are advertising learning-aid products, the advertisers often claim their</a:t>
            </a:r>
            <a:r>
              <a:rPr lang="zh-CN" altLang="en-US" sz="2000" dirty="0">
                <a:latin typeface="+mj-ea"/>
                <a:ea typeface="+mj-ea"/>
              </a:rPr>
              <a:t> </a:t>
            </a:r>
            <a:r>
              <a:rPr lang="en-US" altLang="zh-CN" sz="2000" dirty="0">
                <a:latin typeface="+mj-ea"/>
                <a:ea typeface="+mj-ea"/>
              </a:rPr>
              <a:t>products will make children’s learning process</a:t>
            </a:r>
            <a:r>
              <a:rPr lang="zh-CN" altLang="en-US" sz="2000" dirty="0">
                <a:latin typeface="+mj-ea"/>
                <a:ea typeface="+mj-ea"/>
              </a:rPr>
              <a:t> </a:t>
            </a:r>
            <a:r>
              <a:rPr lang="en-US" altLang="zh-CN" sz="2000" dirty="0">
                <a:latin typeface="+mj-ea"/>
                <a:ea typeface="+mj-ea"/>
              </a:rPr>
              <a:t>full of fun. This is really bad because it gives</a:t>
            </a:r>
            <a:r>
              <a:rPr lang="zh-CN" altLang="en-US" sz="2000" dirty="0">
                <a:latin typeface="+mj-ea"/>
                <a:ea typeface="+mj-ea"/>
              </a:rPr>
              <a:t> </a:t>
            </a:r>
            <a:r>
              <a:rPr lang="en-US" altLang="zh-CN" sz="2000" dirty="0">
                <a:latin typeface="+mj-ea"/>
                <a:ea typeface="+mj-ea"/>
              </a:rPr>
              <a:t>children a false impression that they do not have</a:t>
            </a:r>
            <a:r>
              <a:rPr lang="zh-CN" altLang="en-US" sz="2000" dirty="0">
                <a:latin typeface="+mj-ea"/>
                <a:ea typeface="+mj-ea"/>
              </a:rPr>
              <a:t> </a:t>
            </a:r>
            <a:r>
              <a:rPr lang="en-US" altLang="zh-CN" sz="2000" dirty="0">
                <a:latin typeface="+mj-ea"/>
                <a:ea typeface="+mj-ea"/>
              </a:rPr>
              <a:t>to put serious efforts into their study. In addition, children advertising is not desirable because it</a:t>
            </a:r>
            <a:r>
              <a:rPr lang="zh-CN" altLang="en-US" sz="2000" dirty="0">
                <a:latin typeface="+mj-ea"/>
                <a:ea typeface="+mj-ea"/>
              </a:rPr>
              <a:t> </a:t>
            </a:r>
            <a:r>
              <a:rPr lang="en-US" altLang="zh-CN" sz="2000" dirty="0">
                <a:latin typeface="+mj-ea"/>
                <a:ea typeface="+mj-ea"/>
              </a:rPr>
              <a:t>often leads children to buy things that they do not</a:t>
            </a:r>
            <a:r>
              <a:rPr lang="zh-CN" altLang="en-US" sz="2000" dirty="0">
                <a:latin typeface="+mj-ea"/>
                <a:ea typeface="+mj-ea"/>
              </a:rPr>
              <a:t> </a:t>
            </a:r>
            <a:r>
              <a:rPr lang="en-US" altLang="zh-CN" sz="2000" dirty="0">
                <a:latin typeface="+mj-ea"/>
                <a:ea typeface="+mj-ea"/>
              </a:rPr>
              <a:t>really need. That is why many parents complain</a:t>
            </a:r>
            <a:r>
              <a:rPr lang="zh-CN" altLang="en-US" sz="2000" dirty="0">
                <a:latin typeface="+mj-ea"/>
                <a:ea typeface="+mj-ea"/>
              </a:rPr>
              <a:t> </a:t>
            </a:r>
            <a:r>
              <a:rPr lang="en-US" altLang="zh-CN" sz="2000" dirty="0">
                <a:latin typeface="+mj-ea"/>
                <a:ea typeface="+mj-ea"/>
              </a:rPr>
              <a:t>that their children do not buy anything but those</a:t>
            </a:r>
            <a:r>
              <a:rPr lang="zh-CN" altLang="en-US" sz="2000" dirty="0">
                <a:latin typeface="+mj-ea"/>
                <a:ea typeface="+mj-ea"/>
              </a:rPr>
              <a:t> </a:t>
            </a:r>
            <a:r>
              <a:rPr lang="en-US" altLang="zh-CN" sz="2000" dirty="0">
                <a:latin typeface="+mj-ea"/>
                <a:ea typeface="+mj-ea"/>
              </a:rPr>
              <a:t>expensive famous brands’ such as Adidas. Nike</a:t>
            </a:r>
            <a:r>
              <a:rPr lang="zh-CN" altLang="en-US" sz="2000" dirty="0">
                <a:latin typeface="+mj-ea"/>
                <a:ea typeface="+mj-ea"/>
              </a:rPr>
              <a:t> </a:t>
            </a:r>
            <a:r>
              <a:rPr lang="en-US" altLang="zh-CN" sz="2000" dirty="0">
                <a:latin typeface="+mj-ea"/>
                <a:ea typeface="+mj-ea"/>
              </a:rPr>
              <a:t>and similar brands of mass consumption.</a:t>
            </a:r>
          </a:p>
        </p:txBody>
      </p:sp>
      <p:sp>
        <p:nvSpPr>
          <p:cNvPr id="3" name="矩形 2"/>
          <p:cNvSpPr/>
          <p:nvPr/>
        </p:nvSpPr>
        <p:spPr>
          <a:xfrm>
            <a:off x="421331" y="1036639"/>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媒体广告类话题</a:t>
            </a:r>
          </a:p>
        </p:txBody>
      </p:sp>
      <p:sp>
        <p:nvSpPr>
          <p:cNvPr id="7" name="文本框 6"/>
          <p:cNvSpPr txBox="1"/>
          <p:nvPr/>
        </p:nvSpPr>
        <p:spPr>
          <a:xfrm>
            <a:off x="656590" y="2236968"/>
            <a:ext cx="11363536" cy="4524315"/>
          </a:xfrm>
          <a:prstGeom prst="rect">
            <a:avLst/>
          </a:prstGeom>
          <a:noFill/>
        </p:spPr>
        <p:txBody>
          <a:bodyPr wrap="square" rtlCol="0">
            <a:spAutoFit/>
          </a:bodyPr>
          <a:lstStyle/>
          <a:p>
            <a:r>
              <a:rPr lang="zh-CN" altLang="en-US" sz="2400" dirty="0">
                <a:latin typeface="+mj-ea"/>
                <a:ea typeface="+mj-ea"/>
              </a:rPr>
              <a:t>主体段</a:t>
            </a:r>
            <a:r>
              <a:rPr lang="en-US" altLang="zh-CN" sz="2400" dirty="0">
                <a:latin typeface="+mj-ea"/>
                <a:ea typeface="+mj-ea"/>
              </a:rPr>
              <a:t>2</a:t>
            </a:r>
            <a:r>
              <a:rPr lang="zh-CN" altLang="en-US" sz="2400" dirty="0">
                <a:latin typeface="+mj-ea"/>
                <a:ea typeface="+mj-ea"/>
              </a:rPr>
              <a:t>：</a:t>
            </a:r>
            <a:endParaRPr lang="en-US" altLang="zh-CN" sz="2400" dirty="0">
              <a:latin typeface="+mj-ea"/>
              <a:ea typeface="+mj-ea"/>
            </a:endParaRPr>
          </a:p>
          <a:p>
            <a:r>
              <a:rPr lang="en-US" altLang="zh-CN" sz="2400" dirty="0">
                <a:latin typeface="+mj-ea"/>
                <a:ea typeface="+mj-ea"/>
              </a:rPr>
              <a:t>At the same time, children advertising is partly responsible for children being kept away</a:t>
            </a:r>
            <a:r>
              <a:rPr lang="zh-CN" altLang="en-US" sz="2400" dirty="0">
                <a:latin typeface="+mj-ea"/>
                <a:ea typeface="+mj-ea"/>
              </a:rPr>
              <a:t> </a:t>
            </a:r>
            <a:r>
              <a:rPr lang="en-US" altLang="zh-CN" sz="2400" dirty="0">
                <a:latin typeface="+mj-ea"/>
                <a:ea typeface="+mj-ea"/>
              </a:rPr>
              <a:t>from reality. Catering to the psychological</a:t>
            </a:r>
            <a:r>
              <a:rPr lang="zh-CN" altLang="en-US" sz="2400" dirty="0">
                <a:latin typeface="+mj-ea"/>
                <a:ea typeface="+mj-ea"/>
              </a:rPr>
              <a:t> </a:t>
            </a:r>
            <a:r>
              <a:rPr lang="en-US" altLang="zh-CN" sz="2400" dirty="0">
                <a:latin typeface="+mj-ea"/>
                <a:ea typeface="+mj-ea"/>
              </a:rPr>
              <a:t>needs of children, many advertisements describe</a:t>
            </a:r>
            <a:r>
              <a:rPr lang="zh-CN" altLang="en-US" sz="2400" dirty="0">
                <a:latin typeface="+mj-ea"/>
                <a:ea typeface="+mj-ea"/>
              </a:rPr>
              <a:t> </a:t>
            </a:r>
            <a:r>
              <a:rPr lang="en-US" altLang="zh-CN" sz="2400" dirty="0">
                <a:latin typeface="+mj-ea"/>
                <a:ea typeface="+mj-ea"/>
              </a:rPr>
              <a:t>the world in highly imaginative and unrealistic</a:t>
            </a:r>
            <a:r>
              <a:rPr lang="zh-CN" altLang="en-US" sz="2400" dirty="0">
                <a:latin typeface="+mj-ea"/>
                <a:ea typeface="+mj-ea"/>
              </a:rPr>
              <a:t> </a:t>
            </a:r>
            <a:r>
              <a:rPr lang="en-US" altLang="zh-CN" sz="2400" dirty="0">
                <a:latin typeface="+mj-ea"/>
                <a:ea typeface="+mj-ea"/>
              </a:rPr>
              <a:t>manners. For instance, when they want to promote</a:t>
            </a:r>
            <a:r>
              <a:rPr lang="zh-CN" altLang="en-US" sz="2400" dirty="0">
                <a:latin typeface="+mj-ea"/>
                <a:ea typeface="+mj-ea"/>
              </a:rPr>
              <a:t> </a:t>
            </a:r>
            <a:r>
              <a:rPr lang="en-US" altLang="zh-CN" sz="2400" dirty="0">
                <a:latin typeface="+mj-ea"/>
                <a:ea typeface="+mj-ea"/>
              </a:rPr>
              <a:t>their doll weapons, they will describe the world as</a:t>
            </a:r>
            <a:r>
              <a:rPr lang="zh-CN" altLang="en-US" sz="2400" dirty="0">
                <a:latin typeface="+mj-ea"/>
                <a:ea typeface="+mj-ea"/>
              </a:rPr>
              <a:t> </a:t>
            </a:r>
            <a:r>
              <a:rPr lang="en-US" altLang="zh-CN" sz="2400" dirty="0">
                <a:latin typeface="+mj-ea"/>
                <a:ea typeface="+mj-ea"/>
              </a:rPr>
              <a:t>a place full of bad guys. A child exposed to such</a:t>
            </a:r>
            <a:r>
              <a:rPr lang="zh-CN" altLang="en-US" sz="2400" dirty="0">
                <a:latin typeface="+mj-ea"/>
                <a:ea typeface="+mj-ea"/>
              </a:rPr>
              <a:t> </a:t>
            </a:r>
            <a:r>
              <a:rPr lang="en-US" altLang="zh-CN" sz="2400" dirty="0">
                <a:latin typeface="+mj-ea"/>
                <a:ea typeface="+mj-ea"/>
              </a:rPr>
              <a:t>advertising may develop a deep sense of hostility</a:t>
            </a:r>
            <a:r>
              <a:rPr lang="zh-CN" altLang="en-US" sz="2400" dirty="0">
                <a:latin typeface="+mj-ea"/>
                <a:ea typeface="+mj-ea"/>
              </a:rPr>
              <a:t>  </a:t>
            </a:r>
            <a:r>
              <a:rPr lang="en-US" altLang="zh-CN" sz="2400" dirty="0">
                <a:latin typeface="+mj-ea"/>
                <a:ea typeface="+mj-ea"/>
              </a:rPr>
              <a:t>to the world. On the other hand, when they want</a:t>
            </a:r>
            <a:r>
              <a:rPr lang="zh-CN" altLang="en-US" sz="2400" dirty="0">
                <a:latin typeface="+mj-ea"/>
                <a:ea typeface="+mj-ea"/>
              </a:rPr>
              <a:t> </a:t>
            </a:r>
            <a:r>
              <a:rPr lang="en-US" altLang="zh-CN" sz="2400" dirty="0">
                <a:latin typeface="+mj-ea"/>
                <a:ea typeface="+mj-ea"/>
              </a:rPr>
              <a:t>to sell entertainment park tickets to children, they</a:t>
            </a:r>
            <a:r>
              <a:rPr lang="zh-CN" altLang="en-US" sz="2400" dirty="0">
                <a:latin typeface="+mj-ea"/>
                <a:ea typeface="+mj-ea"/>
              </a:rPr>
              <a:t> </a:t>
            </a:r>
            <a:r>
              <a:rPr lang="en-US" altLang="zh-CN" sz="2400" dirty="0">
                <a:latin typeface="+mj-ea"/>
                <a:ea typeface="+mj-ea"/>
              </a:rPr>
              <a:t>will describe the world as a place full of love and</a:t>
            </a:r>
            <a:r>
              <a:rPr lang="zh-CN" altLang="en-US" sz="2400" dirty="0">
                <a:latin typeface="+mj-ea"/>
                <a:ea typeface="+mj-ea"/>
              </a:rPr>
              <a:t> </a:t>
            </a:r>
            <a:r>
              <a:rPr lang="en-US" altLang="zh-CN" sz="2400" dirty="0">
                <a:latin typeface="+mj-ea"/>
                <a:ea typeface="+mj-ea"/>
              </a:rPr>
              <a:t>without any danger at all. A child who has been</a:t>
            </a:r>
            <a:r>
              <a:rPr lang="zh-CN" altLang="en-US" sz="2400" dirty="0">
                <a:latin typeface="+mj-ea"/>
                <a:ea typeface="+mj-ea"/>
              </a:rPr>
              <a:t> </a:t>
            </a:r>
            <a:r>
              <a:rPr lang="en-US" altLang="zh-CN" sz="2400" dirty="0">
                <a:latin typeface="+mj-ea"/>
                <a:ea typeface="+mj-ea"/>
              </a:rPr>
              <a:t>made to believe this kind of advertising will have</a:t>
            </a:r>
            <a:r>
              <a:rPr lang="zh-CN" altLang="en-US" sz="2400" dirty="0">
                <a:latin typeface="+mj-ea"/>
                <a:ea typeface="+mj-ea"/>
              </a:rPr>
              <a:t> </a:t>
            </a:r>
            <a:r>
              <a:rPr lang="en-US" altLang="zh-CN" sz="2400" dirty="0">
                <a:latin typeface="+mj-ea"/>
                <a:ea typeface="+mj-ea"/>
              </a:rPr>
              <a:t>a hard time when he/she comes across troubles in</a:t>
            </a:r>
            <a:r>
              <a:rPr lang="zh-CN" altLang="en-US" sz="2400" dirty="0">
                <a:latin typeface="+mj-ea"/>
                <a:ea typeface="+mj-ea"/>
              </a:rPr>
              <a:t> </a:t>
            </a:r>
            <a:r>
              <a:rPr lang="en-US" altLang="zh-CN" sz="2400" dirty="0">
                <a:latin typeface="+mj-ea"/>
                <a:ea typeface="+mj-ea"/>
              </a:rPr>
              <a:t>real life.</a:t>
            </a:r>
          </a:p>
        </p:txBody>
      </p:sp>
      <p:sp>
        <p:nvSpPr>
          <p:cNvPr id="3" name="矩形 2"/>
          <p:cNvSpPr/>
          <p:nvPr/>
        </p:nvSpPr>
        <p:spPr>
          <a:xfrm>
            <a:off x="656590" y="1036639"/>
            <a:ext cx="11363537" cy="1198880"/>
          </a:xfrm>
          <a:prstGeom prst="rect">
            <a:avLst/>
          </a:prstGeom>
        </p:spPr>
        <p:txBody>
          <a:bodyPr wrap="square">
            <a:spAutoFit/>
          </a:bodyPr>
          <a:lstStyle/>
          <a:p>
            <a:r>
              <a:rPr lang="en-US" altLang="zh-CN" sz="2400" dirty="0">
                <a:solidFill>
                  <a:srgbClr val="000000"/>
                </a:solidFill>
                <a:effectLst/>
                <a:latin typeface="+mj-ea"/>
                <a:ea typeface="+mj-ea"/>
              </a:rPr>
              <a:t>Nowadays</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large</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amount</a:t>
            </a:r>
            <a:r>
              <a:rPr lang="zh-CN" altLang="en-US" sz="2400" dirty="0">
                <a:solidFill>
                  <a:srgbClr val="000000"/>
                </a:solidFill>
                <a:effectLst/>
                <a:latin typeface="+mj-ea"/>
                <a:ea typeface="+mj-ea"/>
              </a:rPr>
              <a:t> </a:t>
            </a:r>
            <a:r>
              <a:rPr lang="en-US" altLang="zh-CN" sz="2400" dirty="0">
                <a:solidFill>
                  <a:srgbClr val="000000"/>
                </a:solidFill>
                <a:effectLst/>
                <a:latin typeface="+mj-ea"/>
                <a:ea typeface="+mj-ea"/>
              </a:rPr>
              <a:t>o</a:t>
            </a:r>
            <a:r>
              <a:rPr lang="en-US" altLang="zh-CN" sz="2400" dirty="0">
                <a:solidFill>
                  <a:srgbClr val="000000"/>
                </a:solidFill>
                <a:latin typeface="+mj-ea"/>
                <a:ea typeface="+mj-ea"/>
              </a:rPr>
              <a:t>f</a:t>
            </a:r>
            <a:r>
              <a:rPr lang="zh-CN" altLang="en-US" sz="2400" dirty="0">
                <a:solidFill>
                  <a:srgbClr val="000000"/>
                </a:solidFill>
                <a:latin typeface="+mj-ea"/>
                <a:ea typeface="+mj-ea"/>
              </a:rPr>
              <a:t> </a:t>
            </a:r>
            <a:r>
              <a:rPr lang="en-US" altLang="zh-CN" sz="2400" dirty="0">
                <a:solidFill>
                  <a:srgbClr val="000000"/>
                </a:solidFill>
                <a:latin typeface="+mj-ea"/>
                <a:ea typeface="+mj-ea"/>
              </a:rPr>
              <a:t>advertising</a:t>
            </a:r>
            <a:r>
              <a:rPr lang="zh-CN" altLang="en-US" sz="2400" dirty="0">
                <a:solidFill>
                  <a:srgbClr val="000000"/>
                </a:solidFill>
                <a:latin typeface="+mj-ea"/>
                <a:ea typeface="+mj-ea"/>
              </a:rPr>
              <a:t> </a:t>
            </a:r>
            <a:r>
              <a:rPr lang="en-US" altLang="zh-CN" sz="2400" dirty="0">
                <a:solidFill>
                  <a:srgbClr val="000000"/>
                </a:solidFill>
                <a:latin typeface="+mj-ea"/>
                <a:ea typeface="+mj-ea"/>
              </a:rPr>
              <a:t>aimed</a:t>
            </a:r>
            <a:r>
              <a:rPr lang="zh-CN" altLang="en-US" sz="2400" dirty="0">
                <a:solidFill>
                  <a:srgbClr val="000000"/>
                </a:solidFill>
                <a:latin typeface="+mj-ea"/>
                <a:ea typeface="+mj-ea"/>
              </a:rPr>
              <a:t> </a:t>
            </a:r>
            <a:r>
              <a:rPr lang="en-US" altLang="zh-CN" sz="2400" dirty="0">
                <a:solidFill>
                  <a:srgbClr val="000000"/>
                </a:solidFill>
                <a:latin typeface="+mj-ea"/>
                <a:ea typeface="+mj-ea"/>
              </a:rPr>
              <a:t>at</a:t>
            </a:r>
            <a:r>
              <a:rPr lang="zh-CN" altLang="en-US" sz="2400" dirty="0">
                <a:solidFill>
                  <a:srgbClr val="000000"/>
                </a:solidFill>
                <a:latin typeface="+mj-ea"/>
                <a:ea typeface="+mj-ea"/>
              </a:rPr>
              <a:t> </a:t>
            </a:r>
            <a:r>
              <a:rPr lang="en-US" altLang="zh-CN" sz="2400" dirty="0">
                <a:solidFill>
                  <a:srgbClr val="000000"/>
                </a:solidFill>
                <a:latin typeface="+mj-ea"/>
                <a:ea typeface="+mj-ea"/>
              </a:rPr>
              <a:t>children</a:t>
            </a:r>
            <a:r>
              <a:rPr lang="zh-CN" altLang="en-US" sz="2400" dirty="0">
                <a:solidFill>
                  <a:srgbClr val="000000"/>
                </a:solidFill>
                <a:latin typeface="+mj-ea"/>
                <a:ea typeface="+mj-ea"/>
              </a:rPr>
              <a:t> </a:t>
            </a:r>
            <a:r>
              <a:rPr lang="en-US" altLang="zh-CN" sz="2400" dirty="0">
                <a:solidFill>
                  <a:srgbClr val="000000"/>
                </a:solidFill>
                <a:latin typeface="+mj-ea"/>
                <a:ea typeface="+mj-ea"/>
              </a:rPr>
              <a:t>should</a:t>
            </a:r>
            <a:r>
              <a:rPr lang="zh-CN" altLang="en-US" sz="2400" dirty="0">
                <a:solidFill>
                  <a:srgbClr val="000000"/>
                </a:solidFill>
                <a:latin typeface="+mj-ea"/>
                <a:ea typeface="+mj-ea"/>
              </a:rPr>
              <a:t> </a:t>
            </a:r>
            <a:r>
              <a:rPr lang="en-US" altLang="zh-CN" sz="2400" dirty="0">
                <a:solidFill>
                  <a:srgbClr val="000000"/>
                </a:solidFill>
                <a:latin typeface="+mj-ea"/>
                <a:ea typeface="+mj-ea"/>
              </a:rPr>
              <a:t>be</a:t>
            </a:r>
            <a:r>
              <a:rPr lang="zh-CN" altLang="en-US" sz="2400" dirty="0">
                <a:solidFill>
                  <a:srgbClr val="000000"/>
                </a:solidFill>
                <a:latin typeface="+mj-ea"/>
                <a:ea typeface="+mj-ea"/>
              </a:rPr>
              <a:t> </a:t>
            </a:r>
            <a:r>
              <a:rPr lang="en-US" altLang="zh-CN" sz="2400" dirty="0">
                <a:solidFill>
                  <a:srgbClr val="000000"/>
                </a:solidFill>
                <a:latin typeface="+mj-ea"/>
                <a:ea typeface="+mj-ea"/>
              </a:rPr>
              <a:t>banned</a:t>
            </a:r>
            <a:r>
              <a:rPr lang="zh-CN" altLang="en-US" sz="2400" dirty="0">
                <a:solidFill>
                  <a:srgbClr val="000000"/>
                </a:solidFill>
                <a:latin typeface="+mj-ea"/>
                <a:ea typeface="+mj-ea"/>
              </a:rPr>
              <a:t> </a:t>
            </a:r>
            <a:r>
              <a:rPr lang="en-US" altLang="zh-CN" sz="2400" dirty="0">
                <a:solidFill>
                  <a:srgbClr val="000000"/>
                </a:solidFill>
                <a:latin typeface="+mj-ea"/>
                <a:ea typeface="+mj-ea"/>
              </a:rPr>
              <a:t>because</a:t>
            </a:r>
            <a:r>
              <a:rPr lang="zh-CN" altLang="en-US" sz="2400" dirty="0">
                <a:solidFill>
                  <a:srgbClr val="000000"/>
                </a:solidFill>
                <a:latin typeface="+mj-ea"/>
                <a:ea typeface="+mj-ea"/>
              </a:rPr>
              <a:t> </a:t>
            </a:r>
            <a:r>
              <a:rPr lang="en-US" altLang="zh-CN" sz="2400" dirty="0">
                <a:solidFill>
                  <a:srgbClr val="000000"/>
                </a:solidFill>
                <a:latin typeface="+mj-ea"/>
                <a:ea typeface="+mj-ea"/>
              </a:rPr>
              <a:t>of</a:t>
            </a:r>
            <a:r>
              <a:rPr lang="zh-CN" altLang="en-US" sz="2400" dirty="0">
                <a:solidFill>
                  <a:srgbClr val="000000"/>
                </a:solidFill>
                <a:latin typeface="+mj-ea"/>
                <a:ea typeface="+mj-ea"/>
              </a:rPr>
              <a:t> </a:t>
            </a:r>
            <a:r>
              <a:rPr lang="en-US" altLang="zh-CN" sz="2400" dirty="0">
                <a:solidFill>
                  <a:srgbClr val="000000"/>
                </a:solidFill>
                <a:latin typeface="+mj-ea"/>
                <a:ea typeface="+mj-ea"/>
              </a:rPr>
              <a:t>its</a:t>
            </a:r>
            <a:r>
              <a:rPr lang="zh-CN" altLang="en-US" sz="2400" dirty="0">
                <a:solidFill>
                  <a:srgbClr val="000000"/>
                </a:solidFill>
                <a:latin typeface="+mj-ea"/>
                <a:ea typeface="+mj-ea"/>
              </a:rPr>
              <a:t> </a:t>
            </a:r>
            <a:r>
              <a:rPr lang="en-US" altLang="zh-CN" sz="2400" dirty="0">
                <a:solidFill>
                  <a:srgbClr val="000000"/>
                </a:solidFill>
                <a:latin typeface="+mj-ea"/>
                <a:ea typeface="+mj-ea"/>
              </a:rPr>
              <a:t>negative</a:t>
            </a:r>
            <a:r>
              <a:rPr lang="zh-CN" altLang="en-US" sz="2400" dirty="0">
                <a:solidFill>
                  <a:srgbClr val="000000"/>
                </a:solidFill>
                <a:latin typeface="+mj-ea"/>
                <a:ea typeface="+mj-ea"/>
              </a:rPr>
              <a:t> </a:t>
            </a:r>
            <a:r>
              <a:rPr lang="en-US" altLang="zh-CN" sz="2400" dirty="0">
                <a:solidFill>
                  <a:srgbClr val="000000"/>
                </a:solidFill>
                <a:latin typeface="+mj-ea"/>
                <a:ea typeface="+mj-ea"/>
              </a:rPr>
              <a:t>effects.</a:t>
            </a:r>
            <a:r>
              <a:rPr lang="zh-CN" altLang="en-US" sz="2400" dirty="0">
                <a:solidFill>
                  <a:srgbClr val="000000"/>
                </a:solidFill>
                <a:latin typeface="+mj-ea"/>
                <a:ea typeface="+mj-ea"/>
              </a:rPr>
              <a:t> </a:t>
            </a:r>
            <a:r>
              <a:rPr lang="en-US" altLang="zh-CN" sz="2400" dirty="0">
                <a:solidFill>
                  <a:srgbClr val="000000"/>
                </a:solidFill>
                <a:latin typeface="+mj-ea"/>
                <a:ea typeface="+mj-ea"/>
              </a:rPr>
              <a:t>To</a:t>
            </a:r>
            <a:r>
              <a:rPr lang="zh-CN" altLang="en-US" sz="2400" dirty="0">
                <a:solidFill>
                  <a:srgbClr val="000000"/>
                </a:solidFill>
                <a:latin typeface="+mj-ea"/>
                <a:ea typeface="+mj-ea"/>
              </a:rPr>
              <a:t> </a:t>
            </a:r>
            <a:r>
              <a:rPr lang="en-US" altLang="zh-CN" sz="2400" dirty="0">
                <a:solidFill>
                  <a:srgbClr val="000000"/>
                </a:solidFill>
                <a:latin typeface="+mj-ea"/>
                <a:ea typeface="+mj-ea"/>
              </a:rPr>
              <a:t>what</a:t>
            </a:r>
            <a:r>
              <a:rPr lang="zh-CN" altLang="en-US" sz="2400" dirty="0">
                <a:solidFill>
                  <a:srgbClr val="000000"/>
                </a:solidFill>
                <a:latin typeface="+mj-ea"/>
                <a:ea typeface="+mj-ea"/>
              </a:rPr>
              <a:t> </a:t>
            </a:r>
            <a:r>
              <a:rPr lang="en-US" altLang="zh-CN" sz="2400" dirty="0">
                <a:solidFill>
                  <a:srgbClr val="000000"/>
                </a:solidFill>
                <a:latin typeface="+mj-ea"/>
                <a:ea typeface="+mj-ea"/>
              </a:rPr>
              <a:t>extent</a:t>
            </a:r>
            <a:r>
              <a:rPr lang="zh-CN" altLang="en-US" sz="2400" dirty="0">
                <a:solidFill>
                  <a:srgbClr val="000000"/>
                </a:solidFill>
                <a:latin typeface="+mj-ea"/>
                <a:ea typeface="+mj-ea"/>
              </a:rPr>
              <a:t> </a:t>
            </a:r>
            <a:r>
              <a:rPr lang="en-US" altLang="zh-CN" sz="2400" dirty="0">
                <a:solidFill>
                  <a:srgbClr val="000000"/>
                </a:solidFill>
                <a:latin typeface="+mj-ea"/>
                <a:ea typeface="+mj-ea"/>
              </a:rPr>
              <a:t>do</a:t>
            </a:r>
            <a:r>
              <a:rPr lang="zh-CN" altLang="en-US" sz="2400" dirty="0">
                <a:solidFill>
                  <a:srgbClr val="000000"/>
                </a:solidFill>
                <a:latin typeface="+mj-ea"/>
                <a:ea typeface="+mj-ea"/>
              </a:rPr>
              <a:t> </a:t>
            </a:r>
            <a:r>
              <a:rPr lang="en-US" altLang="zh-CN" sz="2400" dirty="0">
                <a:solidFill>
                  <a:srgbClr val="000000"/>
                </a:solidFill>
                <a:latin typeface="+mj-ea"/>
                <a:ea typeface="+mj-ea"/>
              </a:rPr>
              <a:t>you</a:t>
            </a:r>
            <a:r>
              <a:rPr lang="zh-CN" altLang="en-US" sz="2400" dirty="0">
                <a:solidFill>
                  <a:srgbClr val="000000"/>
                </a:solidFill>
                <a:latin typeface="+mj-ea"/>
                <a:ea typeface="+mj-ea"/>
              </a:rPr>
              <a:t> </a:t>
            </a:r>
            <a:r>
              <a:rPr lang="en-US" altLang="zh-CN" sz="2400" dirty="0">
                <a:solidFill>
                  <a:srgbClr val="000000"/>
                </a:solidFill>
                <a:latin typeface="+mj-ea"/>
                <a:ea typeface="+mj-ea"/>
              </a:rPr>
              <a:t>agree</a:t>
            </a:r>
            <a:r>
              <a:rPr lang="zh-CN" altLang="en-US" sz="2400" dirty="0">
                <a:solidFill>
                  <a:srgbClr val="000000"/>
                </a:solidFill>
                <a:latin typeface="+mj-ea"/>
                <a:ea typeface="+mj-ea"/>
              </a:rPr>
              <a:t> </a:t>
            </a:r>
            <a:r>
              <a:rPr lang="en-US" altLang="zh-CN" sz="2400" dirty="0">
                <a:solidFill>
                  <a:srgbClr val="000000"/>
                </a:solidFill>
                <a:latin typeface="+mj-ea"/>
                <a:ea typeface="+mj-ea"/>
              </a:rPr>
              <a:t>or</a:t>
            </a:r>
            <a:r>
              <a:rPr lang="zh-CN" altLang="en-US" sz="2400" dirty="0">
                <a:solidFill>
                  <a:srgbClr val="000000"/>
                </a:solidFill>
                <a:latin typeface="+mj-ea"/>
                <a:ea typeface="+mj-ea"/>
              </a:rPr>
              <a:t> </a:t>
            </a:r>
            <a:r>
              <a:rPr lang="en-US" altLang="zh-CN" sz="2400" dirty="0">
                <a:solidFill>
                  <a:srgbClr val="000000"/>
                </a:solidFill>
                <a:latin typeface="+mj-ea"/>
                <a:ea typeface="+mj-ea"/>
              </a:rPr>
              <a:t>disagree?20160220</a:t>
            </a:r>
            <a:r>
              <a:rPr lang="zh-CN" altLang="en-US" sz="2400" dirty="0">
                <a:solidFill>
                  <a:srgbClr val="0070C0"/>
                </a:solidFill>
                <a:effectLst/>
                <a:latin typeface="+mj-ea"/>
                <a:ea typeface="+mj-ea"/>
              </a:rPr>
              <a:t>（</a:t>
            </a:r>
            <a:r>
              <a:rPr lang="en-US" altLang="zh-CN" sz="2400" dirty="0">
                <a:solidFill>
                  <a:srgbClr val="0070C0"/>
                </a:solidFill>
                <a:effectLst/>
                <a:latin typeface="+mj-ea"/>
                <a:ea typeface="+mj-ea"/>
              </a:rPr>
              <a:t>9</a:t>
            </a:r>
            <a:r>
              <a:rPr lang="zh-CN" altLang="en-US" sz="2400" dirty="0">
                <a:solidFill>
                  <a:srgbClr val="0070C0"/>
                </a:solidFill>
                <a:effectLst/>
                <a:latin typeface="+mj-ea"/>
                <a:ea typeface="+mj-ea"/>
              </a:rPr>
              <a:t>分达人</a:t>
            </a:r>
            <a:r>
              <a:rPr lang="en-US" altLang="zh-CN" sz="2400" dirty="0">
                <a:solidFill>
                  <a:srgbClr val="0070C0"/>
                </a:solidFill>
                <a:effectLst/>
                <a:latin typeface="+mj-ea"/>
                <a:ea typeface="+mj-ea"/>
              </a:rPr>
              <a:t>3</a:t>
            </a:r>
            <a:r>
              <a:rPr lang="zh-CN" altLang="en-US" sz="2400" dirty="0">
                <a:solidFill>
                  <a:srgbClr val="0070C0"/>
                </a:solidFill>
                <a:effectLst/>
                <a:latin typeface="+mj-ea"/>
                <a:ea typeface="+mj-ea"/>
              </a:rPr>
              <a:t>）</a:t>
            </a:r>
            <a:endParaRPr lang="en-US" altLang="zh-CN" sz="2400" dirty="0">
              <a:solidFill>
                <a:srgbClr val="0070C0"/>
              </a:solidFill>
              <a:effectLst/>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pitchFamily="34" charset="-122"/>
                <a:ea typeface="微软雅黑" panose="020B0503020204020204" pitchFamily="34" charset="-122"/>
              </a:rPr>
              <a:t>媒体广告类话题</a:t>
            </a:r>
          </a:p>
        </p:txBody>
      </p:sp>
      <p:sp>
        <p:nvSpPr>
          <p:cNvPr id="7" name="文本框 6"/>
          <p:cNvSpPr txBox="1"/>
          <p:nvPr/>
        </p:nvSpPr>
        <p:spPr>
          <a:xfrm>
            <a:off x="659765" y="2641812"/>
            <a:ext cx="10878820" cy="1938992"/>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结尾：</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To conclude, since most children</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advertisements are misleading, they are really</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harmful to children who are not old enough</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to tell the difference between imagination and</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reality. Indeed, these advertisements may provide</a:t>
            </a:r>
            <a:r>
              <a:rPr lang="zh-CN" altLang="en-US" sz="2400" dirty="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useful information for children, but information.</a:t>
            </a:r>
          </a:p>
        </p:txBody>
      </p:sp>
      <p:sp>
        <p:nvSpPr>
          <p:cNvPr id="3" name="矩形 2"/>
          <p:cNvSpPr/>
          <p:nvPr/>
        </p:nvSpPr>
        <p:spPr>
          <a:xfrm>
            <a:off x="659976" y="1036639"/>
            <a:ext cx="11363537" cy="1198880"/>
          </a:xfrm>
          <a:prstGeom prst="rect">
            <a:avLst/>
          </a:prstGeom>
        </p:spPr>
        <p:txBody>
          <a:bodyPr wrap="square">
            <a:spAutoFit/>
          </a:bodyPr>
          <a:lstStyle/>
          <a:p>
            <a:r>
              <a:rPr lang="en-US" altLang="zh-CN" sz="2400" dirty="0">
                <a:solidFill>
                  <a:srgbClr val="000000"/>
                </a:solidFill>
                <a:effectLst/>
                <a:latin typeface="微软雅黑" panose="020B0503020204020204" pitchFamily="34" charset="-122"/>
                <a:ea typeface="微软雅黑" panose="020B0503020204020204" pitchFamily="34" charset="-122"/>
              </a:rPr>
              <a:t>Nowadays</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a</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large</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amount</a:t>
            </a:r>
            <a:r>
              <a:rPr lang="zh-CN" altLang="en-US" sz="2400" dirty="0">
                <a:solidFill>
                  <a:srgbClr val="000000"/>
                </a:solidFill>
                <a:effectLst/>
                <a:latin typeface="微软雅黑" panose="020B0503020204020204" pitchFamily="34" charset="-122"/>
                <a:ea typeface="微软雅黑" panose="020B0503020204020204" pitchFamily="34" charset="-122"/>
              </a:rPr>
              <a:t> </a:t>
            </a:r>
            <a:r>
              <a:rPr lang="en-US" altLang="zh-CN" sz="2400" dirty="0">
                <a:solidFill>
                  <a:srgbClr val="000000"/>
                </a:solidFill>
                <a:effectLst/>
                <a:latin typeface="微软雅黑" panose="020B0503020204020204" pitchFamily="34" charset="-122"/>
                <a:ea typeface="微软雅黑" panose="020B0503020204020204" pitchFamily="34" charset="-122"/>
              </a:rPr>
              <a:t>o</a:t>
            </a:r>
            <a:r>
              <a:rPr lang="en-US" altLang="zh-CN" sz="2400" dirty="0">
                <a:solidFill>
                  <a:srgbClr val="000000"/>
                </a:solidFill>
                <a:latin typeface="微软雅黑" panose="020B0503020204020204" pitchFamily="34" charset="-122"/>
                <a:ea typeface="微软雅黑" panose="020B0503020204020204" pitchFamily="34" charset="-122"/>
              </a:rPr>
              <a:t>f</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advertising</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aimed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children</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should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banned</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because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of</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its</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negative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effects.</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To</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what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extent</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do</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you</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agree</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or</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rPr>
              <a:t>disagree?20160220</a:t>
            </a:r>
            <a:r>
              <a:rPr lang="zh-CN" altLang="en-US" sz="2400" dirty="0">
                <a:solidFill>
                  <a:srgbClr val="0070C0"/>
                </a:solidFill>
                <a:effectLst/>
                <a:latin typeface="微软雅黑" panose="020B0503020204020204" pitchFamily="34" charset="-122"/>
                <a:ea typeface="微软雅黑" panose="020B0503020204020204" pitchFamily="34" charset="-122"/>
              </a:rPr>
              <a:t>（</a:t>
            </a:r>
            <a:r>
              <a:rPr lang="en-US" altLang="zh-CN" sz="2400" dirty="0">
                <a:solidFill>
                  <a:srgbClr val="0070C0"/>
                </a:solidFill>
                <a:effectLst/>
                <a:latin typeface="微软雅黑" panose="020B0503020204020204" pitchFamily="34" charset="-122"/>
                <a:ea typeface="微软雅黑" panose="020B0503020204020204" pitchFamily="34" charset="-122"/>
              </a:rPr>
              <a:t>9</a:t>
            </a:r>
            <a:r>
              <a:rPr lang="zh-CN" altLang="en-US" sz="2400" dirty="0">
                <a:solidFill>
                  <a:srgbClr val="0070C0"/>
                </a:solidFill>
                <a:effectLst/>
                <a:latin typeface="微软雅黑" panose="020B0503020204020204" pitchFamily="34" charset="-122"/>
                <a:ea typeface="微软雅黑" panose="020B0503020204020204" pitchFamily="34" charset="-122"/>
              </a:rPr>
              <a:t>分达人</a:t>
            </a:r>
            <a:r>
              <a:rPr lang="en-US" altLang="zh-CN" sz="2400" dirty="0">
                <a:solidFill>
                  <a:srgbClr val="0070C0"/>
                </a:solidFill>
                <a:effectLst/>
                <a:latin typeface="微软雅黑" panose="020B0503020204020204" pitchFamily="34" charset="-122"/>
                <a:ea typeface="微软雅黑" panose="020B0503020204020204" pitchFamily="34" charset="-122"/>
              </a:rPr>
              <a:t>3</a:t>
            </a:r>
            <a:r>
              <a:rPr lang="zh-CN" altLang="en-US" sz="2400" dirty="0">
                <a:solidFill>
                  <a:srgbClr val="0070C0"/>
                </a:solidFill>
                <a:effectLst/>
                <a:latin typeface="微软雅黑" panose="020B0503020204020204" pitchFamily="34" charset="-122"/>
                <a:ea typeface="微软雅黑" panose="020B0503020204020204" pitchFamily="34" charset="-122"/>
              </a:rPr>
              <a:t>）</a:t>
            </a:r>
            <a:endParaRPr lang="en-US" altLang="zh-CN" sz="2400" dirty="0">
              <a:solidFill>
                <a:srgbClr val="0070C0"/>
              </a:solidFill>
              <a:effectLst/>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619955" y="1852099"/>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6" name="标题 11"/>
          <p:cNvSpPr txBox="1">
            <a:spLocks/>
          </p:cNvSpPr>
          <p:nvPr/>
        </p:nvSpPr>
        <p:spPr>
          <a:xfrm>
            <a:off x="838200" y="365125"/>
            <a:ext cx="10515600" cy="1325563"/>
          </a:xfrm>
          <a:prstGeom prst="rect">
            <a:avLst/>
          </a:prstGeom>
        </p:spPr>
        <p:txBody>
          <a:bodyPr vert="horz" lIns="91440" tIns="45720" rIns="91440" bIns="45720" rtlCol="0" anchor="b">
            <a:normAutofit fontScale="92500"/>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1" lang="en-US" altLang="zh-CN" sz="6000" b="1" i="0" u="none" strike="noStrike" kern="1200" cap="none" spc="0" normalizeH="0" baseline="0" noProof="0" dirty="0" smtClean="0">
                <a:ln>
                  <a:noFill/>
                </a:ln>
                <a:solidFill>
                  <a:srgbClr val="0070C0"/>
                </a:solidFill>
                <a:effectLst/>
                <a:uLnTx/>
                <a:uFillTx/>
                <a:latin typeface="+mj-lt"/>
                <a:ea typeface="+mj-ea"/>
                <a:cs typeface="+mj-cs"/>
              </a:rPr>
              <a:t>Homework</a:t>
            </a:r>
            <a:r>
              <a:rPr kumimoji="1" lang="zh-CN" altLang="en-US" sz="6000" b="1" i="0" u="none" strike="noStrike" kern="1200" cap="none" spc="0" normalizeH="0" baseline="0" noProof="0" dirty="0" smtClean="0">
                <a:ln>
                  <a:noFill/>
                </a:ln>
                <a:solidFill>
                  <a:srgbClr val="0070C0"/>
                </a:solidFill>
                <a:effectLst/>
                <a:uLnTx/>
                <a:uFillTx/>
                <a:latin typeface="+mj-lt"/>
                <a:ea typeface="+mj-ea"/>
                <a:cs typeface="+mj-cs"/>
              </a:rPr>
              <a:t>（完成主体段写作） </a:t>
            </a:r>
            <a:endParaRPr kumimoji="1" lang="zh-CN" altLang="en-US" sz="6000" b="1" i="0" u="none" strike="noStrike" kern="1200" cap="none" spc="0" normalizeH="0" baseline="0" noProof="0" dirty="0">
              <a:ln>
                <a:noFill/>
              </a:ln>
              <a:solidFill>
                <a:srgbClr val="0070C0"/>
              </a:solidFill>
              <a:effectLst/>
              <a:uLnTx/>
              <a:uFillTx/>
              <a:latin typeface="+mj-lt"/>
              <a:ea typeface="+mj-ea"/>
              <a:cs typeface="+mj-cs"/>
            </a:endParaRPr>
          </a:p>
        </p:txBody>
      </p:sp>
    </p:spTree>
    <p:extLst>
      <p:ext uri="{BB962C8B-B14F-4D97-AF65-F5344CB8AC3E}">
        <p14:creationId xmlns:p14="http://schemas.microsoft.com/office/powerpoint/2010/main" xmlns="" val="218723353"/>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637540" y="1148715"/>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556259" y="2811496"/>
            <a:ext cx="11042015" cy="2677656"/>
          </a:xfrm>
          <a:prstGeom prst="rect">
            <a:avLst/>
          </a:prstGeom>
          <a:noFill/>
        </p:spPr>
        <p:txBody>
          <a:bodyPr wrap="square" rtlCol="0">
            <a:spAutoFit/>
          </a:bodyPr>
          <a:lstStyle/>
          <a:p>
            <a:r>
              <a:rPr lang="zh-CN" altLang="en-US" sz="2400" dirty="0">
                <a:latin typeface="Microsoft YaHei" panose="020B0503020204020204" pitchFamily="34" charset="-122"/>
                <a:ea typeface="Microsoft YaHei" panose="020B0503020204020204" pitchFamily="34" charset="-122"/>
              </a:rPr>
              <a:t>首段</a:t>
            </a:r>
            <a:endParaRPr lang="en-US"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I think it is true that in almost every country today each household and family produces a large amount of waste every week. Most of this rubbish comes from the packaging from the things we buy, such as processed food. But even if we buy fresh food without packaging, we still produce rubbish from the plastic bags used everywhere to carry shopping home.</a:t>
            </a:r>
            <a:endParaRPr lang="zh-CN"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 </a:t>
            </a:r>
            <a:endParaRPr lang="zh-CN"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xmlns="" val="218723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031629"/>
            <a:ext cx="11042015" cy="2677656"/>
          </a:xfrm>
          <a:prstGeom prst="rect">
            <a:avLst/>
          </a:prstGeom>
          <a:noFill/>
        </p:spPr>
        <p:txBody>
          <a:bodyPr wrap="square" rtlCol="0">
            <a:spAutoFit/>
          </a:bodyPr>
          <a:lstStyle/>
          <a:p>
            <a:r>
              <a:rPr lang="zh-CN" altLang="en-US" sz="2400" dirty="0">
                <a:latin typeface="Microsoft YaHei" panose="020B0503020204020204" pitchFamily="34" charset="-122"/>
                <a:ea typeface="Microsoft YaHei" panose="020B0503020204020204" pitchFamily="34" charset="-122"/>
              </a:rPr>
              <a:t>主体段</a:t>
            </a:r>
            <a:r>
              <a:rPr lang="en-US" altLang="zh-CN" sz="2400" dirty="0">
                <a:latin typeface="Microsoft YaHei" panose="020B0503020204020204" pitchFamily="34" charset="-122"/>
                <a:ea typeface="Microsoft YaHei" panose="020B0503020204020204" pitchFamily="34" charset="-122"/>
              </a:rPr>
              <a:t>2</a:t>
            </a:r>
          </a:p>
          <a:p>
            <a:r>
              <a:rPr lang="en-US" altLang="zh-CN" sz="2400" b="1" dirty="0">
                <a:solidFill>
                  <a:srgbClr val="FF0000"/>
                </a:solidFill>
                <a:latin typeface="Microsoft YaHei" panose="020B0503020204020204" pitchFamily="34" charset="-122"/>
                <a:ea typeface="Microsoft YaHei" panose="020B0503020204020204" pitchFamily="34" charset="-122"/>
              </a:rPr>
              <a:t>The reason why we have so much packaging is that </a:t>
            </a:r>
            <a:r>
              <a:rPr lang="en-US" altLang="zh-CN" sz="2400" dirty="0">
                <a:latin typeface="Microsoft YaHei" panose="020B0503020204020204" pitchFamily="34" charset="-122"/>
                <a:ea typeface="Microsoft YaHei" panose="020B0503020204020204" pitchFamily="34" charset="-122"/>
              </a:rPr>
              <a:t>we consume so much more on a daily basis than families did in the past. Convenience is also very important in modern life, so we buy packaged or canned food that can be transported from long distances and stored until we need it, first in the supermarket, and then at home.</a:t>
            </a:r>
            <a:endParaRPr lang="zh-CN"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 </a:t>
            </a:r>
            <a:endParaRPr lang="zh-CN" altLang="zh-CN" sz="2400" dirty="0">
              <a:latin typeface="Microsoft YaHei" panose="020B0503020204020204" pitchFamily="34" charset="-122"/>
              <a:ea typeface="Microsoft YaHei" panose="020B0503020204020204" pitchFamily="34" charset="-122"/>
            </a:endParaRPr>
          </a:p>
        </p:txBody>
      </p:sp>
      <p:sp>
        <p:nvSpPr>
          <p:cNvPr id="3" name="矩形 2">
            <a:extLst>
              <a:ext uri="{FF2B5EF4-FFF2-40B4-BE49-F238E27FC236}">
                <a16:creationId xmlns:a16="http://schemas.microsoft.com/office/drawing/2014/main" xmlns="" id="{E3239BAA-1726-948A-7A6F-A16B4D4D2299}"/>
              </a:ext>
            </a:extLst>
          </p:cNvPr>
          <p:cNvSpPr/>
          <p:nvPr/>
        </p:nvSpPr>
        <p:spPr>
          <a:xfrm>
            <a:off x="637540" y="1148715"/>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xmlns="" val="172748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574992" y="2921000"/>
            <a:ext cx="11042015" cy="2308324"/>
          </a:xfrm>
          <a:prstGeom prst="rect">
            <a:avLst/>
          </a:prstGeom>
          <a:noFill/>
        </p:spPr>
        <p:txBody>
          <a:bodyPr wrap="square" rtlCol="0">
            <a:spAutoFit/>
          </a:bodyPr>
          <a:lstStyle/>
          <a:p>
            <a:r>
              <a:rPr lang="zh-CN" altLang="en-US" sz="2400" dirty="0">
                <a:latin typeface="Microsoft YaHei" panose="020B0503020204020204" pitchFamily="34" charset="-122"/>
                <a:ea typeface="Microsoft YaHei" panose="020B0503020204020204" pitchFamily="34" charset="-122"/>
              </a:rPr>
              <a:t>主体段</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However, I think the amount of waste produced </a:t>
            </a:r>
            <a:r>
              <a:rPr lang="en-US" altLang="zh-CN" sz="2400" b="1" dirty="0">
                <a:solidFill>
                  <a:srgbClr val="FF0000"/>
                </a:solidFill>
                <a:latin typeface="Microsoft YaHei" panose="020B0503020204020204" pitchFamily="34" charset="-122"/>
                <a:ea typeface="Microsoft YaHei" panose="020B0503020204020204" pitchFamily="34" charset="-122"/>
              </a:rPr>
              <a:t>is also a result of </a:t>
            </a:r>
            <a:r>
              <a:rPr lang="en-US" altLang="zh-CN" sz="2400" dirty="0">
                <a:latin typeface="Microsoft YaHei" panose="020B0503020204020204" pitchFamily="34" charset="-122"/>
                <a:ea typeface="Microsoft YaHei" panose="020B0503020204020204" pitchFamily="34" charset="-122"/>
              </a:rPr>
              <a:t>our tendency to use something once and throw it away. We forget that even the cheapest plastic bag has used up valuable resources and energy to produce. We also forget that it is a source of pollution and difficult to dispose of.</a:t>
            </a:r>
            <a:endParaRPr lang="zh-CN" altLang="zh-CN" sz="2400" dirty="0">
              <a:latin typeface="Microsoft YaHei" panose="020B0503020204020204" pitchFamily="34" charset="-122"/>
              <a:ea typeface="Microsoft YaHei" panose="020B0503020204020204" pitchFamily="34" charset="-122"/>
            </a:endParaRPr>
          </a:p>
        </p:txBody>
      </p:sp>
      <p:sp>
        <p:nvSpPr>
          <p:cNvPr id="3" name="矩形 2">
            <a:extLst>
              <a:ext uri="{FF2B5EF4-FFF2-40B4-BE49-F238E27FC236}">
                <a16:creationId xmlns:a16="http://schemas.microsoft.com/office/drawing/2014/main" xmlns="" id="{310015D9-6329-C0B0-A89D-CD5B449C2CBC}"/>
              </a:ext>
            </a:extLst>
          </p:cNvPr>
          <p:cNvSpPr/>
          <p:nvPr/>
        </p:nvSpPr>
        <p:spPr>
          <a:xfrm>
            <a:off x="637540" y="1148715"/>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xmlns="" val="559668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75005" y="2830451"/>
            <a:ext cx="11042015" cy="2677656"/>
          </a:xfrm>
          <a:prstGeom prst="rect">
            <a:avLst/>
          </a:prstGeom>
          <a:noFill/>
        </p:spPr>
        <p:txBody>
          <a:bodyPr wrap="square" rtlCol="0">
            <a:spAutoFit/>
          </a:bodyPr>
          <a:lstStyle/>
          <a:p>
            <a:r>
              <a:rPr lang="zh-CN" altLang="en-US" sz="2400" dirty="0">
                <a:latin typeface="Microsoft YaHei" panose="020B0503020204020204" pitchFamily="34" charset="-122"/>
                <a:ea typeface="Microsoft YaHei" panose="020B0503020204020204" pitchFamily="34" charset="-122"/>
              </a:rPr>
              <a:t>主体段</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I think</a:t>
            </a:r>
            <a:r>
              <a:rPr lang="zh-CN" altLang="en-US" sz="2400" dirty="0">
                <a:latin typeface="Microsoft YaHei" panose="020B0503020204020204" pitchFamily="34" charset="-122"/>
                <a:ea typeface="Microsoft YaHei" panose="020B0503020204020204" pitchFamily="34" charset="-122"/>
              </a:rPr>
              <a:t> </a:t>
            </a:r>
            <a:r>
              <a:rPr lang="en-US" altLang="zh-CN" sz="2400" dirty="0">
                <a:latin typeface="Microsoft YaHei" panose="020B0503020204020204" pitchFamily="34" charset="-122"/>
                <a:ea typeface="Microsoft YaHei" panose="020B0503020204020204" pitchFamily="34" charset="-122"/>
              </a:rPr>
              <a:t>that governments need to raise this awareness in the general public. Children can be educated about environmental issues at school, but adults need to take action. Governments can encourage such action by putting taxes on packaging, such as plastic bags, by providing recycling services and by fining households and shops that do not attempt to recycle their waste</a:t>
            </a:r>
            <a:endParaRPr lang="zh-CN" altLang="zh-CN" sz="2400" dirty="0">
              <a:latin typeface="Microsoft YaHei" panose="020B0503020204020204" pitchFamily="34" charset="-122"/>
              <a:ea typeface="Microsoft YaHei" panose="020B0503020204020204" pitchFamily="34" charset="-122"/>
            </a:endParaRPr>
          </a:p>
        </p:txBody>
      </p:sp>
      <p:sp>
        <p:nvSpPr>
          <p:cNvPr id="3" name="矩形 2">
            <a:extLst>
              <a:ext uri="{FF2B5EF4-FFF2-40B4-BE49-F238E27FC236}">
                <a16:creationId xmlns:a16="http://schemas.microsoft.com/office/drawing/2014/main" xmlns="" id="{FA4ADAD7-05AD-5907-416A-B9E5B832B53A}"/>
              </a:ext>
            </a:extLst>
          </p:cNvPr>
          <p:cNvSpPr/>
          <p:nvPr/>
        </p:nvSpPr>
        <p:spPr>
          <a:xfrm>
            <a:off x="637540" y="1148715"/>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xmlns="" val="1989685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75005" y="2830451"/>
            <a:ext cx="11042015" cy="1569660"/>
          </a:xfrm>
          <a:prstGeom prst="rect">
            <a:avLst/>
          </a:prstGeom>
          <a:noFill/>
        </p:spPr>
        <p:txBody>
          <a:bodyPr wrap="square" rtlCol="0">
            <a:spAutoFit/>
          </a:bodyPr>
          <a:lstStyle/>
          <a:p>
            <a:r>
              <a:rPr lang="zh-CN" altLang="en-US" sz="2400" dirty="0">
                <a:latin typeface="Microsoft YaHei" panose="020B0503020204020204" pitchFamily="34" charset="-122"/>
                <a:ea typeface="Microsoft YaHei" panose="020B0503020204020204" pitchFamily="34" charset="-122"/>
              </a:rPr>
              <a:t>结尾：</a:t>
            </a:r>
            <a:r>
              <a:rPr lang="en-US" altLang="zh-CN" sz="2400" dirty="0">
                <a:latin typeface="Microsoft YaHei" panose="020B0503020204020204" pitchFamily="34" charset="-122"/>
                <a:ea typeface="Microsoft YaHei" panose="020B0503020204020204" pitchFamily="34" charset="-122"/>
              </a:rPr>
              <a:t> </a:t>
            </a:r>
            <a:endParaRPr lang="zh-CN" altLang="zh-CN" sz="2400" dirty="0">
              <a:latin typeface="Microsoft YaHei" panose="020B0503020204020204" pitchFamily="34" charset="-122"/>
              <a:ea typeface="Microsoft YaHei" panose="020B0503020204020204" pitchFamily="34" charset="-122"/>
            </a:endParaRPr>
          </a:p>
          <a:p>
            <a:r>
              <a:rPr lang="en-US" altLang="zh-CN" sz="2400" dirty="0">
                <a:latin typeface="Microsoft YaHei" panose="020B0503020204020204" pitchFamily="34" charset="-122"/>
                <a:ea typeface="Microsoft YaHei" panose="020B0503020204020204" pitchFamily="34" charset="-122"/>
              </a:rPr>
              <a:t>With the political will, such measures could really reduce the amount of rubbish we produce. Certainly, nobody wants to see our resources used up and our planet poisoned by waste.</a:t>
            </a:r>
            <a:endParaRPr lang="zh-CN" altLang="zh-CN" sz="2400" dirty="0">
              <a:latin typeface="Microsoft YaHei" panose="020B0503020204020204" pitchFamily="34" charset="-122"/>
              <a:ea typeface="Microsoft YaHei" panose="020B0503020204020204" pitchFamily="34" charset="-122"/>
            </a:endParaRPr>
          </a:p>
        </p:txBody>
      </p:sp>
      <p:sp>
        <p:nvSpPr>
          <p:cNvPr id="3" name="矩形 2">
            <a:extLst>
              <a:ext uri="{FF2B5EF4-FFF2-40B4-BE49-F238E27FC236}">
                <a16:creationId xmlns:a16="http://schemas.microsoft.com/office/drawing/2014/main" xmlns="" id="{4FD9DD5E-1AEA-B22F-10B5-CD0F8F024A43}"/>
              </a:ext>
            </a:extLst>
          </p:cNvPr>
          <p:cNvSpPr/>
          <p:nvPr/>
        </p:nvSpPr>
        <p:spPr>
          <a:xfrm>
            <a:off x="637540" y="1148715"/>
            <a:ext cx="10879455" cy="1200329"/>
          </a:xfrm>
          <a:prstGeom prst="rect">
            <a:avLst/>
          </a:prstGeom>
        </p:spPr>
        <p:txBody>
          <a:bodyPr wrap="square">
            <a:spAutoFit/>
          </a:bodyPr>
          <a:lstStyle/>
          <a:p>
            <a:r>
              <a:rPr lang="en-US" altLang="zh-CN" sz="2400" dirty="0" smtClean="0">
                <a:solidFill>
                  <a:srgbClr val="0F0F0F"/>
                </a:solidFill>
                <a:effectLst/>
                <a:latin typeface="Microsoft YaHei" panose="020B0503020204020204" pitchFamily="34" charset="-122"/>
                <a:ea typeface="Microsoft YaHei" panose="020B0503020204020204" pitchFamily="34" charset="-122"/>
              </a:rPr>
              <a:t>Nowadays</a:t>
            </a:r>
            <a:r>
              <a:rPr lang="zh-CN" altLang="en-US" sz="2400" dirty="0" smtClean="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producing</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and</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more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Why</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do</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you</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think</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this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is</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effectLst/>
                <a:latin typeface="Microsoft YaHei" panose="020B0503020204020204" pitchFamily="34" charset="-122"/>
                <a:ea typeface="Microsoft YaHei" panose="020B0503020204020204" pitchFamily="34" charset="-122"/>
              </a:rPr>
              <a:t>happening?</a:t>
            </a:r>
            <a:r>
              <a:rPr lang="zh-CN" altLang="en-US" sz="2400" dirty="0">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What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can</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governments</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do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to</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help</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reduce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the</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amount</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of</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rubbish</a:t>
            </a:r>
            <a:r>
              <a:rPr lang="zh-CN" altLang="en-US" sz="2400" dirty="0">
                <a:solidFill>
                  <a:srgbClr val="0F0F0F"/>
                </a:solidFill>
                <a:effectLst/>
                <a:latin typeface="Microsoft YaHei" panose="020B0503020204020204" pitchFamily="34" charset="-122"/>
                <a:ea typeface="Microsoft YaHei" panose="020B0503020204020204" pitchFamily="34" charset="-122"/>
              </a:rPr>
              <a:t> </a:t>
            </a:r>
            <a:r>
              <a:rPr lang="en-US" altLang="zh-CN" sz="2400" dirty="0">
                <a:solidFill>
                  <a:srgbClr val="0F0F0F"/>
                </a:solidFill>
                <a:effectLst/>
                <a:latin typeface="Microsoft YaHei" panose="020B0503020204020204" pitchFamily="34" charset="-122"/>
                <a:ea typeface="Microsoft YaHei" panose="020B0503020204020204" pitchFamily="34" charset="-122"/>
              </a:rPr>
              <a:t>produced?</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C5p173</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General</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Training</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en-US" altLang="zh-CN" sz="2400" dirty="0">
                <a:solidFill>
                  <a:schemeClr val="accent1">
                    <a:lumMod val="75000"/>
                  </a:schemeClr>
                </a:solidFill>
                <a:latin typeface="Microsoft YaHei" panose="020B0503020204020204" pitchFamily="34" charset="-122"/>
                <a:ea typeface="Microsoft YaHei" panose="020B0503020204020204" pitchFamily="34" charset="-122"/>
              </a:rPr>
              <a:t>B</a:t>
            </a:r>
            <a:r>
              <a:rPr lang="zh-CN" altLang="en-US" sz="2400" dirty="0">
                <a:solidFill>
                  <a:schemeClr val="accent1">
                    <a:lumMod val="75000"/>
                  </a:schemeClr>
                </a:solidFill>
                <a:latin typeface="Microsoft YaHei" panose="020B0503020204020204" pitchFamily="34" charset="-122"/>
                <a:ea typeface="Microsoft YaHei" panose="020B0503020204020204" pitchFamily="34" charset="-122"/>
              </a:rPr>
              <a:t> </a:t>
            </a:r>
            <a:r>
              <a:rPr lang="zh-CN" altLang="en-US" sz="2400" dirty="0">
                <a:solidFill>
                  <a:schemeClr val="accent1">
                    <a:lumMod val="75000"/>
                  </a:schemeClr>
                </a:solidFill>
                <a:effectLst/>
                <a:latin typeface="Microsoft YaHei" panose="020B0503020204020204" pitchFamily="34" charset="-122"/>
                <a:ea typeface="Microsoft YaHei" panose="020B0503020204020204" pitchFamily="34" charset="-122"/>
              </a:rPr>
              <a:t>）</a:t>
            </a:r>
            <a:endParaRPr lang="en-US" altLang="zh-CN" sz="2400" dirty="0">
              <a:solidFill>
                <a:schemeClr val="accent1">
                  <a:lumMod val="7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xmlns="" val="1507721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6983568"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927013"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rgbClr val="28ACC6">
              <a:lumMod val="40000"/>
              <a:lumOff val="60000"/>
            </a:srgb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环境问题</a:t>
            </a:r>
          </a:p>
        </p:txBody>
      </p:sp>
      <p:sp>
        <p:nvSpPr>
          <p:cNvPr id="39" name="文本框 38"/>
          <p:cNvSpPr txBox="1"/>
          <p:nvPr/>
        </p:nvSpPr>
        <p:spPr>
          <a:xfrm>
            <a:off x="1696720" y="1978660"/>
            <a:ext cx="10495280" cy="2306955"/>
          </a:xfrm>
          <a:prstGeom prst="rect">
            <a:avLst/>
          </a:prstGeom>
          <a:noFill/>
        </p:spPr>
        <p:txBody>
          <a:bodyPr wrap="square" rtlCol="0">
            <a:spAutoFit/>
          </a:bodyPr>
          <a:lstStyle/>
          <a:p>
            <a:pPr marL="342900" indent="-342900">
              <a:lnSpc>
                <a:spcPct val="15000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sym typeface="+mn-ea"/>
              </a:rPr>
              <a:t>natural resources shortage</a:t>
            </a:r>
            <a:r>
              <a:rPr lang="zh-CN" altLang="en-US" sz="2400" dirty="0">
                <a:latin typeface="微软雅黑" panose="020B0503020204020204" charset="-122"/>
                <a:ea typeface="微软雅黑" panose="020B0503020204020204" charset="-122"/>
                <a:cs typeface="Times New Roman" panose="02020503050405090304" charset="0"/>
                <a:sym typeface="+mn-ea"/>
              </a:rPr>
              <a:t>：</a:t>
            </a:r>
          </a:p>
          <a:p>
            <a:pPr indent="0" algn="r">
              <a:lnSpc>
                <a:spcPct val="150000"/>
              </a:lnSpc>
              <a:buFont typeface="Arial" panose="020B0604020202090204" pitchFamily="34" charset="0"/>
              <a:buNone/>
            </a:pPr>
            <a:r>
              <a:rPr lang="en-US" altLang="zh-CN" sz="2400" dirty="0">
                <a:latin typeface="微软雅黑" panose="020B0503020204020204" charset="-122"/>
                <a:ea typeface="微软雅黑" panose="020B0503020204020204" charset="-122"/>
                <a:cs typeface="Times New Roman" panose="02020503050405090304" charset="0"/>
                <a:sym typeface="+mn-ea"/>
              </a:rPr>
              <a:t>lack of alternative/renewable energy</a:t>
            </a:r>
            <a:endParaRPr lang="zh-CN" altLang="en-US" sz="2400" dirty="0">
              <a:latin typeface="微软雅黑" panose="020B0503020204020204" charset="-122"/>
              <a:ea typeface="微软雅黑" panose="020B0503020204020204" charset="-122"/>
              <a:cs typeface="Times New Roman" panose="02020503050405090304" charset="0"/>
              <a:sym typeface="+mn-ea"/>
            </a:endParaRPr>
          </a:p>
          <a:p>
            <a:pPr indent="0">
              <a:lnSpc>
                <a:spcPct val="150000"/>
              </a:lnSpc>
              <a:buFont typeface="Arial" panose="020B0604020202090204" pitchFamily="34" charset="0"/>
              <a:buNone/>
            </a:pPr>
            <a:r>
              <a:rPr lang="en-US" altLang="zh-CN" sz="2400" dirty="0">
                <a:latin typeface="微软雅黑" panose="020B0503020204020204" charset="-122"/>
                <a:ea typeface="微软雅黑" panose="020B0503020204020204" charset="-122"/>
                <a:cs typeface="Times New Roman" panose="02020503050405090304" charset="0"/>
              </a:rPr>
              <a:t>   insufficient fresh water  </a:t>
            </a:r>
          </a:p>
          <a:p>
            <a:pPr marL="342900" indent="-342900">
              <a:lnSpc>
                <a:spcPct val="150000"/>
              </a:lnSpc>
              <a:buFont typeface="Arial" panose="020B0604020202090204" pitchFamily="34" charset="0"/>
              <a:buChar char="•"/>
            </a:pPr>
            <a:endParaRPr lang="en-US" sz="2400" dirty="0">
              <a:latin typeface="微软雅黑" panose="020B0503020204020204" charset="-122"/>
              <a:ea typeface="微软雅黑" panose="020B0503020204020204" charset="-122"/>
              <a:cs typeface="Times New Roman" panose="02020503050405090304" charset="0"/>
            </a:endParaRPr>
          </a:p>
        </p:txBody>
      </p:sp>
      <p:pic>
        <p:nvPicPr>
          <p:cNvPr id="3" name="图片 2"/>
          <p:cNvPicPr>
            <a:picLocks noChangeAspect="1"/>
          </p:cNvPicPr>
          <p:nvPr/>
        </p:nvPicPr>
        <p:blipFill>
          <a:blip r:embed="rId4"/>
          <a:stretch>
            <a:fillRect/>
          </a:stretch>
        </p:blipFill>
        <p:spPr>
          <a:xfrm>
            <a:off x="1696720" y="3815715"/>
            <a:ext cx="4514850" cy="2905125"/>
          </a:xfrm>
          <a:prstGeom prst="rect">
            <a:avLst/>
          </a:prstGeom>
        </p:spPr>
      </p:pic>
      <p:pic>
        <p:nvPicPr>
          <p:cNvPr id="5" name="图片 4"/>
          <p:cNvPicPr>
            <a:picLocks noChangeAspect="1"/>
          </p:cNvPicPr>
          <p:nvPr/>
        </p:nvPicPr>
        <p:blipFill>
          <a:blip r:embed="rId5" cstate="print"/>
          <a:stretch>
            <a:fillRect/>
          </a:stretch>
        </p:blipFill>
        <p:spPr>
          <a:xfrm>
            <a:off x="7559675" y="3122930"/>
            <a:ext cx="3714750" cy="37350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p:tgtEl>
                                          <p:spTgt spid="39">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9">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p:tgtEl>
                                          <p:spTgt spid="39">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9">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9">
                                            <p:txEl>
                                              <p:pRg st="2" end="2"/>
                                            </p:txEl>
                                          </p:spTgt>
                                        </p:tgtEl>
                                        <p:attrNameLst>
                                          <p:attrName>style.visibility</p:attrName>
                                        </p:attrNameLst>
                                      </p:cBhvr>
                                      <p:to>
                                        <p:strVal val="visible"/>
                                      </p:to>
                                    </p:set>
                                    <p:anim calcmode="lin" valueType="num">
                                      <p:cBhvr additive="base">
                                        <p:cTn id="19" dur="500"/>
                                        <p:tgtEl>
                                          <p:spTgt spid="39">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2" y="268289"/>
            <a:ext cx="6983568"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微软雅黑" panose="020B0503020204020204" charset="-122"/>
                <a:ea typeface="微软雅黑" panose="020B0503020204020204" charset="-122"/>
              </a:rPr>
              <a:t>环境类话题</a:t>
            </a:r>
          </a:p>
        </p:txBody>
      </p:sp>
      <p:sp>
        <p:nvSpPr>
          <p:cNvPr id="33" name="Freeform 14"/>
          <p:cNvSpPr/>
          <p:nvPr>
            <p:custDataLst>
              <p:tags r:id="rId1"/>
            </p:custDataLst>
          </p:nvPr>
        </p:nvSpPr>
        <p:spPr bwMode="auto">
          <a:xfrm>
            <a:off x="1696720" y="1290955"/>
            <a:ext cx="1927013" cy="878840"/>
          </a:xfrm>
          <a:custGeom>
            <a:avLst/>
            <a:gdLst>
              <a:gd name="T0" fmla="*/ 1228 w 1260"/>
              <a:gd name="T1" fmla="*/ 592 h 1260"/>
              <a:gd name="T2" fmla="*/ 1252 w 1260"/>
              <a:gd name="T3" fmla="*/ 514 h 1260"/>
              <a:gd name="T4" fmla="*/ 1260 w 1260"/>
              <a:gd name="T5" fmla="*/ 430 h 1260"/>
              <a:gd name="T6" fmla="*/ 1258 w 1260"/>
              <a:gd name="T7" fmla="*/ 386 h 1260"/>
              <a:gd name="T8" fmla="*/ 1240 w 1260"/>
              <a:gd name="T9" fmla="*/ 302 h 1260"/>
              <a:gd name="T10" fmla="*/ 1208 w 1260"/>
              <a:gd name="T11" fmla="*/ 226 h 1260"/>
              <a:gd name="T12" fmla="*/ 1162 w 1260"/>
              <a:gd name="T13" fmla="*/ 158 h 1260"/>
              <a:gd name="T14" fmla="*/ 1104 w 1260"/>
              <a:gd name="T15" fmla="*/ 98 h 1260"/>
              <a:gd name="T16" fmla="*/ 1034 w 1260"/>
              <a:gd name="T17" fmla="*/ 52 h 1260"/>
              <a:gd name="T18" fmla="*/ 958 w 1260"/>
              <a:gd name="T19" fmla="*/ 20 h 1260"/>
              <a:gd name="T20" fmla="*/ 874 w 1260"/>
              <a:gd name="T21" fmla="*/ 2 h 1260"/>
              <a:gd name="T22" fmla="*/ 830 w 1260"/>
              <a:gd name="T23" fmla="*/ 0 h 1260"/>
              <a:gd name="T24" fmla="*/ 756 w 1260"/>
              <a:gd name="T25" fmla="*/ 8 h 1260"/>
              <a:gd name="T26" fmla="*/ 684 w 1260"/>
              <a:gd name="T27" fmla="*/ 26 h 1260"/>
              <a:gd name="T28" fmla="*/ 576 w 1260"/>
              <a:gd name="T29" fmla="*/ 26 h 1260"/>
              <a:gd name="T30" fmla="*/ 504 w 1260"/>
              <a:gd name="T31" fmla="*/ 8 h 1260"/>
              <a:gd name="T32" fmla="*/ 430 w 1260"/>
              <a:gd name="T33" fmla="*/ 0 h 1260"/>
              <a:gd name="T34" fmla="*/ 386 w 1260"/>
              <a:gd name="T35" fmla="*/ 2 h 1260"/>
              <a:gd name="T36" fmla="*/ 302 w 1260"/>
              <a:gd name="T37" fmla="*/ 20 h 1260"/>
              <a:gd name="T38" fmla="*/ 226 w 1260"/>
              <a:gd name="T39" fmla="*/ 52 h 1260"/>
              <a:gd name="T40" fmla="*/ 156 w 1260"/>
              <a:gd name="T41" fmla="*/ 98 h 1260"/>
              <a:gd name="T42" fmla="*/ 98 w 1260"/>
              <a:gd name="T43" fmla="*/ 158 h 1260"/>
              <a:gd name="T44" fmla="*/ 52 w 1260"/>
              <a:gd name="T45" fmla="*/ 226 h 1260"/>
              <a:gd name="T46" fmla="*/ 20 w 1260"/>
              <a:gd name="T47" fmla="*/ 302 h 1260"/>
              <a:gd name="T48" fmla="*/ 2 w 1260"/>
              <a:gd name="T49" fmla="*/ 386 h 1260"/>
              <a:gd name="T50" fmla="*/ 0 w 1260"/>
              <a:gd name="T51" fmla="*/ 430 h 1260"/>
              <a:gd name="T52" fmla="*/ 8 w 1260"/>
              <a:gd name="T53" fmla="*/ 510 h 1260"/>
              <a:gd name="T54" fmla="*/ 28 w 1260"/>
              <a:gd name="T55" fmla="*/ 584 h 1260"/>
              <a:gd name="T56" fmla="*/ 28 w 1260"/>
              <a:gd name="T57" fmla="*/ 676 h 1260"/>
              <a:gd name="T58" fmla="*/ 8 w 1260"/>
              <a:gd name="T59" fmla="*/ 750 h 1260"/>
              <a:gd name="T60" fmla="*/ 0 w 1260"/>
              <a:gd name="T61" fmla="*/ 830 h 1260"/>
              <a:gd name="T62" fmla="*/ 2 w 1260"/>
              <a:gd name="T63" fmla="*/ 874 h 1260"/>
              <a:gd name="T64" fmla="*/ 20 w 1260"/>
              <a:gd name="T65" fmla="*/ 958 h 1260"/>
              <a:gd name="T66" fmla="*/ 52 w 1260"/>
              <a:gd name="T67" fmla="*/ 1036 h 1260"/>
              <a:gd name="T68" fmla="*/ 98 w 1260"/>
              <a:gd name="T69" fmla="*/ 1104 h 1260"/>
              <a:gd name="T70" fmla="*/ 156 w 1260"/>
              <a:gd name="T71" fmla="*/ 1162 h 1260"/>
              <a:gd name="T72" fmla="*/ 226 w 1260"/>
              <a:gd name="T73" fmla="*/ 1208 h 1260"/>
              <a:gd name="T74" fmla="*/ 302 w 1260"/>
              <a:gd name="T75" fmla="*/ 1240 h 1260"/>
              <a:gd name="T76" fmla="*/ 386 w 1260"/>
              <a:gd name="T77" fmla="*/ 1258 h 1260"/>
              <a:gd name="T78" fmla="*/ 430 w 1260"/>
              <a:gd name="T79" fmla="*/ 1260 h 1260"/>
              <a:gd name="T80" fmla="*/ 504 w 1260"/>
              <a:gd name="T81" fmla="*/ 1254 h 1260"/>
              <a:gd name="T82" fmla="*/ 576 w 1260"/>
              <a:gd name="T83" fmla="*/ 1234 h 1260"/>
              <a:gd name="T84" fmla="*/ 684 w 1260"/>
              <a:gd name="T85" fmla="*/ 1234 h 1260"/>
              <a:gd name="T86" fmla="*/ 754 w 1260"/>
              <a:gd name="T87" fmla="*/ 1254 h 1260"/>
              <a:gd name="T88" fmla="*/ 830 w 1260"/>
              <a:gd name="T89" fmla="*/ 1260 h 1260"/>
              <a:gd name="T90" fmla="*/ 874 w 1260"/>
              <a:gd name="T91" fmla="*/ 1258 h 1260"/>
              <a:gd name="T92" fmla="*/ 958 w 1260"/>
              <a:gd name="T93" fmla="*/ 1240 h 1260"/>
              <a:gd name="T94" fmla="*/ 1034 w 1260"/>
              <a:gd name="T95" fmla="*/ 1208 h 1260"/>
              <a:gd name="T96" fmla="*/ 1104 w 1260"/>
              <a:gd name="T97" fmla="*/ 1162 h 1260"/>
              <a:gd name="T98" fmla="*/ 1162 w 1260"/>
              <a:gd name="T99" fmla="*/ 1104 h 1260"/>
              <a:gd name="T100" fmla="*/ 1208 w 1260"/>
              <a:gd name="T101" fmla="*/ 1036 h 1260"/>
              <a:gd name="T102" fmla="*/ 1240 w 1260"/>
              <a:gd name="T103" fmla="*/ 958 h 1260"/>
              <a:gd name="T104" fmla="*/ 1258 w 1260"/>
              <a:gd name="T105" fmla="*/ 874 h 1260"/>
              <a:gd name="T106" fmla="*/ 1260 w 1260"/>
              <a:gd name="T107" fmla="*/ 830 h 1260"/>
              <a:gd name="T108" fmla="*/ 1252 w 1260"/>
              <a:gd name="T109" fmla="*/ 746 h 1260"/>
              <a:gd name="T110" fmla="*/ 1228 w 1260"/>
              <a:gd name="T111" fmla="*/ 668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60" h="1260">
                <a:moveTo>
                  <a:pt x="1228" y="592"/>
                </a:moveTo>
                <a:lnTo>
                  <a:pt x="1228" y="592"/>
                </a:lnTo>
                <a:lnTo>
                  <a:pt x="1242" y="554"/>
                </a:lnTo>
                <a:lnTo>
                  <a:pt x="1252" y="514"/>
                </a:lnTo>
                <a:lnTo>
                  <a:pt x="1258" y="472"/>
                </a:lnTo>
                <a:lnTo>
                  <a:pt x="1260" y="430"/>
                </a:lnTo>
                <a:lnTo>
                  <a:pt x="1260" y="430"/>
                </a:lnTo>
                <a:lnTo>
                  <a:pt x="1258" y="386"/>
                </a:lnTo>
                <a:lnTo>
                  <a:pt x="1250" y="344"/>
                </a:lnTo>
                <a:lnTo>
                  <a:pt x="1240" y="302"/>
                </a:lnTo>
                <a:lnTo>
                  <a:pt x="1226" y="264"/>
                </a:lnTo>
                <a:lnTo>
                  <a:pt x="1208" y="226"/>
                </a:lnTo>
                <a:lnTo>
                  <a:pt x="1186" y="190"/>
                </a:lnTo>
                <a:lnTo>
                  <a:pt x="1162" y="158"/>
                </a:lnTo>
                <a:lnTo>
                  <a:pt x="1134" y="126"/>
                </a:lnTo>
                <a:lnTo>
                  <a:pt x="1104" y="98"/>
                </a:lnTo>
                <a:lnTo>
                  <a:pt x="1070" y="74"/>
                </a:lnTo>
                <a:lnTo>
                  <a:pt x="1034" y="52"/>
                </a:lnTo>
                <a:lnTo>
                  <a:pt x="998" y="34"/>
                </a:lnTo>
                <a:lnTo>
                  <a:pt x="958" y="20"/>
                </a:lnTo>
                <a:lnTo>
                  <a:pt x="916" y="10"/>
                </a:lnTo>
                <a:lnTo>
                  <a:pt x="874" y="2"/>
                </a:lnTo>
                <a:lnTo>
                  <a:pt x="830" y="0"/>
                </a:lnTo>
                <a:lnTo>
                  <a:pt x="830" y="0"/>
                </a:lnTo>
                <a:lnTo>
                  <a:pt x="792" y="2"/>
                </a:lnTo>
                <a:lnTo>
                  <a:pt x="756" y="8"/>
                </a:lnTo>
                <a:lnTo>
                  <a:pt x="720" y="16"/>
                </a:lnTo>
                <a:lnTo>
                  <a:pt x="684" y="26"/>
                </a:lnTo>
                <a:lnTo>
                  <a:pt x="576" y="26"/>
                </a:lnTo>
                <a:lnTo>
                  <a:pt x="576" y="26"/>
                </a:lnTo>
                <a:lnTo>
                  <a:pt x="540" y="16"/>
                </a:lnTo>
                <a:lnTo>
                  <a:pt x="504" y="8"/>
                </a:lnTo>
                <a:lnTo>
                  <a:pt x="468" y="2"/>
                </a:lnTo>
                <a:lnTo>
                  <a:pt x="430" y="0"/>
                </a:lnTo>
                <a:lnTo>
                  <a:pt x="430" y="0"/>
                </a:lnTo>
                <a:lnTo>
                  <a:pt x="386" y="2"/>
                </a:lnTo>
                <a:lnTo>
                  <a:pt x="344" y="10"/>
                </a:lnTo>
                <a:lnTo>
                  <a:pt x="302" y="20"/>
                </a:lnTo>
                <a:lnTo>
                  <a:pt x="262" y="34"/>
                </a:lnTo>
                <a:lnTo>
                  <a:pt x="226" y="52"/>
                </a:lnTo>
                <a:lnTo>
                  <a:pt x="190" y="74"/>
                </a:lnTo>
                <a:lnTo>
                  <a:pt x="156" y="98"/>
                </a:lnTo>
                <a:lnTo>
                  <a:pt x="126" y="126"/>
                </a:lnTo>
                <a:lnTo>
                  <a:pt x="98" y="158"/>
                </a:lnTo>
                <a:lnTo>
                  <a:pt x="74" y="190"/>
                </a:lnTo>
                <a:lnTo>
                  <a:pt x="52" y="226"/>
                </a:lnTo>
                <a:lnTo>
                  <a:pt x="34" y="264"/>
                </a:lnTo>
                <a:lnTo>
                  <a:pt x="20" y="302"/>
                </a:lnTo>
                <a:lnTo>
                  <a:pt x="8" y="344"/>
                </a:lnTo>
                <a:lnTo>
                  <a:pt x="2" y="386"/>
                </a:lnTo>
                <a:lnTo>
                  <a:pt x="0" y="430"/>
                </a:lnTo>
                <a:lnTo>
                  <a:pt x="0" y="430"/>
                </a:lnTo>
                <a:lnTo>
                  <a:pt x="2" y="470"/>
                </a:lnTo>
                <a:lnTo>
                  <a:pt x="8" y="510"/>
                </a:lnTo>
                <a:lnTo>
                  <a:pt x="16" y="548"/>
                </a:lnTo>
                <a:lnTo>
                  <a:pt x="28" y="584"/>
                </a:lnTo>
                <a:lnTo>
                  <a:pt x="28" y="676"/>
                </a:lnTo>
                <a:lnTo>
                  <a:pt x="28" y="676"/>
                </a:lnTo>
                <a:lnTo>
                  <a:pt x="16" y="712"/>
                </a:lnTo>
                <a:lnTo>
                  <a:pt x="8" y="750"/>
                </a:lnTo>
                <a:lnTo>
                  <a:pt x="2" y="790"/>
                </a:lnTo>
                <a:lnTo>
                  <a:pt x="0" y="830"/>
                </a:lnTo>
                <a:lnTo>
                  <a:pt x="0" y="830"/>
                </a:lnTo>
                <a:lnTo>
                  <a:pt x="2" y="874"/>
                </a:lnTo>
                <a:lnTo>
                  <a:pt x="8" y="916"/>
                </a:lnTo>
                <a:lnTo>
                  <a:pt x="20" y="958"/>
                </a:lnTo>
                <a:lnTo>
                  <a:pt x="34" y="998"/>
                </a:lnTo>
                <a:lnTo>
                  <a:pt x="52" y="1036"/>
                </a:lnTo>
                <a:lnTo>
                  <a:pt x="74" y="1070"/>
                </a:lnTo>
                <a:lnTo>
                  <a:pt x="98" y="1104"/>
                </a:lnTo>
                <a:lnTo>
                  <a:pt x="126" y="1134"/>
                </a:lnTo>
                <a:lnTo>
                  <a:pt x="156" y="1162"/>
                </a:lnTo>
                <a:lnTo>
                  <a:pt x="190" y="1186"/>
                </a:lnTo>
                <a:lnTo>
                  <a:pt x="226" y="1208"/>
                </a:lnTo>
                <a:lnTo>
                  <a:pt x="262" y="1226"/>
                </a:lnTo>
                <a:lnTo>
                  <a:pt x="302" y="1240"/>
                </a:lnTo>
                <a:lnTo>
                  <a:pt x="344" y="1252"/>
                </a:lnTo>
                <a:lnTo>
                  <a:pt x="386" y="1258"/>
                </a:lnTo>
                <a:lnTo>
                  <a:pt x="430" y="1260"/>
                </a:lnTo>
                <a:lnTo>
                  <a:pt x="430" y="1260"/>
                </a:lnTo>
                <a:lnTo>
                  <a:pt x="468" y="1258"/>
                </a:lnTo>
                <a:lnTo>
                  <a:pt x="504" y="1254"/>
                </a:lnTo>
                <a:lnTo>
                  <a:pt x="540" y="1246"/>
                </a:lnTo>
                <a:lnTo>
                  <a:pt x="576" y="1234"/>
                </a:lnTo>
                <a:lnTo>
                  <a:pt x="684" y="1234"/>
                </a:lnTo>
                <a:lnTo>
                  <a:pt x="684" y="1234"/>
                </a:lnTo>
                <a:lnTo>
                  <a:pt x="718" y="1246"/>
                </a:lnTo>
                <a:lnTo>
                  <a:pt x="754" y="1254"/>
                </a:lnTo>
                <a:lnTo>
                  <a:pt x="792" y="1258"/>
                </a:lnTo>
                <a:lnTo>
                  <a:pt x="830" y="1260"/>
                </a:lnTo>
                <a:lnTo>
                  <a:pt x="830" y="1260"/>
                </a:lnTo>
                <a:lnTo>
                  <a:pt x="874" y="1258"/>
                </a:lnTo>
                <a:lnTo>
                  <a:pt x="916" y="1252"/>
                </a:lnTo>
                <a:lnTo>
                  <a:pt x="958" y="1240"/>
                </a:lnTo>
                <a:lnTo>
                  <a:pt x="998" y="1226"/>
                </a:lnTo>
                <a:lnTo>
                  <a:pt x="1034" y="1208"/>
                </a:lnTo>
                <a:lnTo>
                  <a:pt x="1070" y="1186"/>
                </a:lnTo>
                <a:lnTo>
                  <a:pt x="1104" y="1162"/>
                </a:lnTo>
                <a:lnTo>
                  <a:pt x="1134" y="1134"/>
                </a:lnTo>
                <a:lnTo>
                  <a:pt x="1162" y="1104"/>
                </a:lnTo>
                <a:lnTo>
                  <a:pt x="1186" y="1070"/>
                </a:lnTo>
                <a:lnTo>
                  <a:pt x="1208" y="1036"/>
                </a:lnTo>
                <a:lnTo>
                  <a:pt x="1226" y="998"/>
                </a:lnTo>
                <a:lnTo>
                  <a:pt x="1240" y="958"/>
                </a:lnTo>
                <a:lnTo>
                  <a:pt x="1250" y="916"/>
                </a:lnTo>
                <a:lnTo>
                  <a:pt x="1258" y="874"/>
                </a:lnTo>
                <a:lnTo>
                  <a:pt x="1260" y="830"/>
                </a:lnTo>
                <a:lnTo>
                  <a:pt x="1260" y="830"/>
                </a:lnTo>
                <a:lnTo>
                  <a:pt x="1258" y="788"/>
                </a:lnTo>
                <a:lnTo>
                  <a:pt x="1252" y="746"/>
                </a:lnTo>
                <a:lnTo>
                  <a:pt x="1242" y="706"/>
                </a:lnTo>
                <a:lnTo>
                  <a:pt x="1228" y="668"/>
                </a:lnTo>
                <a:lnTo>
                  <a:pt x="1228" y="592"/>
                </a:lnTo>
                <a:close/>
              </a:path>
            </a:pathLst>
          </a:custGeom>
          <a:solidFill>
            <a:srgbClr val="28ACC6">
              <a:lumMod val="40000"/>
              <a:lumOff val="60000"/>
            </a:srgbClr>
          </a:solidFill>
          <a:ln w="19050" cap="rnd" cmpd="sng">
            <a:solidFill>
              <a:srgbClr val="28ACC6"/>
            </a:solidFill>
            <a:prstDash val="sysDot"/>
            <a:round/>
            <a:headEnd type="none" w="med" len="med"/>
            <a:tailEnd type="none" w="med" len="med"/>
          </a:ln>
          <a:effectLst/>
        </p:spPr>
        <p:txBody>
          <a:bodyPr wrap="square" anchor="ctr">
            <a:normAutofit/>
          </a:bodyPr>
          <a:lstStyle/>
          <a:p>
            <a:pPr algn="ctr"/>
            <a:r>
              <a:rPr lang="zh-CN" altLang="en-US" sz="2800" b="1" dirty="0">
                <a:solidFill>
                  <a:srgbClr val="28ACC6">
                    <a:lumMod val="50000"/>
                  </a:srgbClr>
                </a:solidFill>
                <a:latin typeface="微软雅黑" panose="020B0503020204020204" charset="-122"/>
                <a:ea typeface="微软雅黑" panose="020B0503020204020204" charset="-122"/>
                <a:sym typeface="Arial" panose="020B0604020202090204" pitchFamily="34" charset="0"/>
              </a:rPr>
              <a:t>环境问题</a:t>
            </a:r>
          </a:p>
        </p:txBody>
      </p:sp>
      <p:sp>
        <p:nvSpPr>
          <p:cNvPr id="39" name="文本框 38"/>
          <p:cNvSpPr txBox="1"/>
          <p:nvPr/>
        </p:nvSpPr>
        <p:spPr>
          <a:xfrm>
            <a:off x="1696720" y="2169795"/>
            <a:ext cx="10038080" cy="1753235"/>
          </a:xfrm>
          <a:prstGeom prst="rect">
            <a:avLst/>
          </a:prstGeom>
          <a:noFill/>
        </p:spPr>
        <p:txBody>
          <a:bodyPr wrap="square" rtlCol="0">
            <a:spAutoFit/>
          </a:bodyPr>
          <a:lstStyle/>
          <a:p>
            <a:pPr marL="342900" indent="-342900">
              <a:lnSpc>
                <a:spcPct val="150000"/>
              </a:lnSpc>
              <a:buFont typeface="Arial" panose="020B0604020202090204" pitchFamily="34" charset="0"/>
              <a:buChar char="•"/>
            </a:pPr>
            <a:r>
              <a:rPr lang="en-US" altLang="zh-CN" sz="2400" dirty="0">
                <a:latin typeface="微软雅黑" panose="020B0503020204020204" charset="-122"/>
                <a:ea typeface="微软雅黑" panose="020B0503020204020204" charset="-122"/>
                <a:cs typeface="Times New Roman" panose="02020503050405090304" charset="0"/>
              </a:rPr>
              <a:t>food supply problem: </a:t>
            </a:r>
          </a:p>
          <a:p>
            <a:pPr indent="0">
              <a:lnSpc>
                <a:spcPct val="150000"/>
              </a:lnSpc>
              <a:buFont typeface="Arial" panose="020B0604020202090204" pitchFamily="34" charset="0"/>
              <a:buNone/>
            </a:pPr>
            <a:r>
              <a:rPr lang="en-US" altLang="zh-CN" sz="2400" dirty="0">
                <a:latin typeface="微软雅黑" panose="020B0503020204020204" charset="-122"/>
                <a:ea typeface="微软雅黑" panose="020B0503020204020204" charset="-122"/>
                <a:cs typeface="Times New Roman" panose="02020503050405090304" charset="0"/>
                <a:sym typeface="+mn-ea"/>
              </a:rPr>
              <a:t>   deforestation; overgrazing -&gt; lower fertility</a:t>
            </a:r>
            <a:r>
              <a:rPr lang="en-US" altLang="zh-CN" sz="2400" dirty="0">
                <a:latin typeface="微软雅黑" panose="020B0503020204020204" charset="-122"/>
                <a:ea typeface="微软雅黑" panose="020B0503020204020204" charset="-122"/>
                <a:cs typeface="Times New Roman" panose="02020503050405090304" charset="0"/>
              </a:rPr>
              <a:t> </a:t>
            </a:r>
          </a:p>
          <a:p>
            <a:pPr marL="342900" indent="-342900">
              <a:lnSpc>
                <a:spcPct val="150000"/>
              </a:lnSpc>
              <a:buFont typeface="Arial" panose="020B0604020202090204" pitchFamily="34" charset="0"/>
              <a:buChar char="•"/>
            </a:pPr>
            <a:endParaRPr lang="en-US" sz="2400" dirty="0">
              <a:latin typeface="微软雅黑" panose="020B0503020204020204" charset="-122"/>
              <a:ea typeface="微软雅黑" panose="020B0503020204020204" charset="-122"/>
              <a:cs typeface="Times New Roman" panose="02020503050405090304" charset="0"/>
            </a:endParaRPr>
          </a:p>
        </p:txBody>
      </p:sp>
      <p:pic>
        <p:nvPicPr>
          <p:cNvPr id="3" name="图片 2"/>
          <p:cNvPicPr>
            <a:picLocks noChangeAspect="1"/>
          </p:cNvPicPr>
          <p:nvPr/>
        </p:nvPicPr>
        <p:blipFill>
          <a:blip r:embed="rId4"/>
          <a:stretch>
            <a:fillRect/>
          </a:stretch>
        </p:blipFill>
        <p:spPr>
          <a:xfrm>
            <a:off x="2039620" y="3429000"/>
            <a:ext cx="4514850" cy="3009900"/>
          </a:xfrm>
          <a:prstGeom prst="rect">
            <a:avLst/>
          </a:prstGeom>
        </p:spPr>
      </p:pic>
      <p:pic>
        <p:nvPicPr>
          <p:cNvPr id="5" name="图片 4"/>
          <p:cNvPicPr>
            <a:picLocks noChangeAspect="1"/>
          </p:cNvPicPr>
          <p:nvPr/>
        </p:nvPicPr>
        <p:blipFill>
          <a:blip r:embed="rId5"/>
          <a:stretch>
            <a:fillRect/>
          </a:stretch>
        </p:blipFill>
        <p:spPr>
          <a:xfrm>
            <a:off x="6827520" y="3425825"/>
            <a:ext cx="4288155" cy="30130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 calcmode="lin" valueType="num">
                                      <p:cBhvr additive="base">
                                        <p:cTn id="7" dur="500"/>
                                        <p:tgtEl>
                                          <p:spTgt spid="39">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9">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9">
                                            <p:txEl>
                                              <p:pRg st="1" end="1"/>
                                            </p:txEl>
                                          </p:spTgt>
                                        </p:tgtEl>
                                        <p:attrNameLst>
                                          <p:attrName>style.visibility</p:attrName>
                                        </p:attrNameLst>
                                      </p:cBhvr>
                                      <p:to>
                                        <p:strVal val="visible"/>
                                      </p:to>
                                    </p:set>
                                    <p:anim calcmode="lin" valueType="num">
                                      <p:cBhvr additive="base">
                                        <p:cTn id="13" dur="500"/>
                                        <p:tgtEl>
                                          <p:spTgt spid="39">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38630" y="1038225"/>
            <a:ext cx="8719820" cy="19050"/>
          </a:xfrm>
          <a:prstGeom prst="line">
            <a:avLst/>
          </a:prstGeom>
        </p:spPr>
        <p:style>
          <a:lnRef idx="3">
            <a:schemeClr val="accent2"/>
          </a:lnRef>
          <a:fillRef idx="0">
            <a:schemeClr val="accent2"/>
          </a:fillRef>
          <a:effectRef idx="2">
            <a:schemeClr val="accent2"/>
          </a:effectRef>
          <a:fontRef idx="minor">
            <a:schemeClr val="tx1"/>
          </a:fontRef>
        </p:style>
      </p:cxnSp>
      <p:sp>
        <p:nvSpPr>
          <p:cNvPr id="4100" name="TextBox 9"/>
          <p:cNvSpPr txBox="1">
            <a:spLocks noChangeArrowheads="1"/>
          </p:cNvSpPr>
          <p:nvPr/>
        </p:nvSpPr>
        <p:spPr bwMode="auto">
          <a:xfrm>
            <a:off x="1738631" y="268289"/>
            <a:ext cx="7286625"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90204" pitchFamily="34" charset="0"/>
                <a:ea typeface="宋体" pitchFamily="2" charset="-122"/>
              </a:defRPr>
            </a:lvl1pPr>
            <a:lvl2pPr marL="742950" indent="-285750" eaLnBrk="0" hangingPunct="0">
              <a:defRPr>
                <a:solidFill>
                  <a:schemeClr val="tx1"/>
                </a:solidFill>
                <a:latin typeface="Arial" panose="020B0604020202090204" pitchFamily="34" charset="0"/>
                <a:ea typeface="宋体" pitchFamily="2" charset="-122"/>
              </a:defRPr>
            </a:lvl2pPr>
            <a:lvl3pPr marL="1143000" indent="-228600" eaLnBrk="0" hangingPunct="0">
              <a:defRPr>
                <a:solidFill>
                  <a:schemeClr val="tx1"/>
                </a:solidFill>
                <a:latin typeface="Arial" panose="020B0604020202090204" pitchFamily="34" charset="0"/>
                <a:ea typeface="宋体" pitchFamily="2" charset="-122"/>
              </a:defRPr>
            </a:lvl3pPr>
            <a:lvl4pPr marL="1600200" indent="-228600" eaLnBrk="0" hangingPunct="0">
              <a:defRPr>
                <a:solidFill>
                  <a:schemeClr val="tx1"/>
                </a:solidFill>
                <a:latin typeface="Arial" panose="020B0604020202090204" pitchFamily="34" charset="0"/>
                <a:ea typeface="宋体" pitchFamily="2" charset="-122"/>
              </a:defRPr>
            </a:lvl4pPr>
            <a:lvl5pPr marL="2057400" indent="-228600" eaLnBrk="0" hangingPunct="0">
              <a:defRPr>
                <a:solidFill>
                  <a:schemeClr val="tx1"/>
                </a:solidFill>
                <a:latin typeface="Arial" panose="020B0604020202090204" pitchFamily="34" charset="0"/>
                <a:ea typeface="宋体"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itchFamily="2" charset="-122"/>
              </a:defRPr>
            </a:lvl9pPr>
          </a:lstStyle>
          <a:p>
            <a:pPr eaLnBrk="1" fontAlgn="base" hangingPunct="1">
              <a:spcBef>
                <a:spcPct val="0"/>
              </a:spcBef>
              <a:spcAft>
                <a:spcPct val="0"/>
              </a:spcAft>
            </a:pPr>
            <a:r>
              <a:rPr lang="zh-CN" altLang="en-US" sz="4400" b="1" dirty="0">
                <a:solidFill>
                  <a:srgbClr val="000000"/>
                </a:solidFill>
                <a:latin typeface="+mj-ea"/>
                <a:ea typeface="+mj-ea"/>
              </a:rPr>
              <a:t>环境类话题</a:t>
            </a:r>
          </a:p>
        </p:txBody>
      </p:sp>
      <p:sp>
        <p:nvSpPr>
          <p:cNvPr id="2" name="文本框 1"/>
          <p:cNvSpPr txBox="1"/>
          <p:nvPr/>
        </p:nvSpPr>
        <p:spPr>
          <a:xfrm>
            <a:off x="637540" y="3142119"/>
            <a:ext cx="11042015" cy="2677656"/>
          </a:xfrm>
          <a:prstGeom prst="rect">
            <a:avLst/>
          </a:prstGeom>
          <a:noFill/>
        </p:spPr>
        <p:txBody>
          <a:bodyPr wrap="square" rtlCol="0">
            <a:spAutoFit/>
          </a:bodyPr>
          <a:lstStyle/>
          <a:p>
            <a:pPr algn="just"/>
            <a:r>
              <a:rPr lang="zh-CN" altLang="en-US" sz="2400" dirty="0">
                <a:latin typeface="微软雅黑" panose="020B0503020204020204" pitchFamily="34" charset="-122"/>
                <a:ea typeface="微软雅黑" panose="020B0503020204020204" pitchFamily="34" charset="-122"/>
              </a:rPr>
              <a:t>首段：</a:t>
            </a:r>
            <a:endParaRPr lang="en-US" altLang="zh-CN" sz="2400" dirty="0">
              <a:latin typeface="微软雅黑" panose="020B0503020204020204" pitchFamily="34" charset="-122"/>
              <a:ea typeface="微软雅黑" panose="020B0503020204020204" pitchFamily="34" charset="-122"/>
            </a:endParaRPr>
          </a:p>
          <a:p>
            <a:pPr algn="just"/>
            <a:r>
              <a:rPr lang="en-US" altLang="zh-CN" sz="2400" dirty="0">
                <a:latin typeface="微软雅黑" panose="020B0503020204020204" pitchFamily="34" charset="-122"/>
                <a:ea typeface="微软雅黑" panose="020B0503020204020204" pitchFamily="34" charset="-122"/>
              </a:rPr>
              <a:t>Some people consider that the loss of individual species of plants and animals is the main environmental problem of our time. Attempts to preserve rare or dying species are carried out in zoos or other specialist plant and animal facilities, through breeding programmes, preservation orders and other forms of protection and there was genuine sadness among many when the last surviving white rhino died earlier this year.</a:t>
            </a:r>
            <a:endParaRPr lang="zh-CN" altLang="zh-CN" sz="2400" dirty="0">
              <a:latin typeface="微软雅黑" panose="020B0503020204020204" pitchFamily="34" charset="-122"/>
              <a:ea typeface="微软雅黑" panose="020B0503020204020204" pitchFamily="34" charset="-122"/>
            </a:endParaRPr>
          </a:p>
        </p:txBody>
      </p:sp>
      <p:sp>
        <p:nvSpPr>
          <p:cNvPr id="3" name="矩形 2"/>
          <p:cNvSpPr/>
          <p:nvPr/>
        </p:nvSpPr>
        <p:spPr>
          <a:xfrm>
            <a:off x="637540" y="1148715"/>
            <a:ext cx="10879455" cy="1568450"/>
          </a:xfrm>
          <a:prstGeom prst="rect">
            <a:avLst/>
          </a:prstGeom>
        </p:spPr>
        <p:txBody>
          <a:bodyPr wrap="square">
            <a:spAutoFit/>
          </a:bodyPr>
          <a:lstStyle/>
          <a:p>
            <a:pPr algn="l"/>
            <a:r>
              <a:rPr lang="en-US" altLang="zh-CN" sz="2400" dirty="0">
                <a:latin typeface="微软雅黑" panose="020B0503020204020204" pitchFamily="34" charset="-122"/>
                <a:ea typeface="微软雅黑" panose="020B0503020204020204" pitchFamily="34" charset="-122"/>
              </a:rPr>
              <a:t>Some people say that the main environment problem of our time is the loss of particular species of plants and animals. Others say there are more important environment problems. Discuss both these views and give your own opinion.</a:t>
            </a:r>
            <a:r>
              <a:rPr lang="zh-CN" altLang="en-US" sz="2400" dirty="0">
                <a:solidFill>
                  <a:schemeClr val="accent1">
                    <a:lumMod val="75000"/>
                  </a:schemeClr>
                </a:solidFill>
                <a:effectLst/>
                <a:latin typeface="微软雅黑" panose="020B0503020204020204" pitchFamily="34" charset="-122"/>
                <a:ea typeface="微软雅黑" panose="020B0503020204020204" pitchFamily="34" charset="-122"/>
              </a:rPr>
              <a:t> （</a:t>
            </a:r>
            <a:r>
              <a:rPr lang="en-US" altLang="zh-CN" sz="2400" dirty="0">
                <a:solidFill>
                  <a:schemeClr val="accent1">
                    <a:lumMod val="75000"/>
                  </a:schemeClr>
                </a:solidFill>
                <a:effectLst/>
                <a:latin typeface="微软雅黑" panose="020B0503020204020204" pitchFamily="34" charset="-122"/>
                <a:ea typeface="微软雅黑" panose="020B0503020204020204" pitchFamily="34" charset="-122"/>
              </a:rPr>
              <a:t>C</a:t>
            </a:r>
            <a:r>
              <a:rPr lang="en-US" altLang="zh-CN" sz="2400" dirty="0">
                <a:solidFill>
                  <a:schemeClr val="accent1">
                    <a:lumMod val="75000"/>
                  </a:schemeClr>
                </a:solidFill>
                <a:latin typeface="微软雅黑" panose="020B0503020204020204" pitchFamily="34" charset="-122"/>
                <a:ea typeface="微软雅黑" panose="020B0503020204020204" pitchFamily="34" charset="-122"/>
              </a:rPr>
              <a:t>14T2W2</a:t>
            </a:r>
            <a:r>
              <a:rPr lang="zh-CN" altLang="en-US" sz="2400" dirty="0">
                <a:solidFill>
                  <a:schemeClr val="accent1">
                    <a:lumMod val="75000"/>
                  </a:schemeClr>
                </a:solidFill>
                <a:effectLst/>
                <a:latin typeface="微软雅黑" panose="020B0503020204020204" pitchFamily="34" charset="-122"/>
                <a:ea typeface="微软雅黑" panose="020B0503020204020204" pitchFamily="34" charset="-122"/>
              </a:rPr>
              <a:t>）</a:t>
            </a:r>
            <a:endParaRPr lang="en-US" altLang="zh-CN" sz="240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5" name="文本框 14"/>
          <p:cNvSpPr txBox="1"/>
          <p:nvPr>
            <p:custDataLst>
              <p:tags r:id="rId1"/>
            </p:custDataLst>
          </p:nvPr>
        </p:nvSpPr>
        <p:spPr>
          <a:xfrm>
            <a:off x="10071735" y="3009900"/>
            <a:ext cx="1607820" cy="521970"/>
          </a:xfrm>
          <a:prstGeom prst="rect">
            <a:avLst/>
          </a:prstGeom>
          <a:noFill/>
        </p:spPr>
        <p:txBody>
          <a:bodyPr wrap="none" rtlCol="0" anchor="t">
            <a:spAutoFit/>
          </a:bodyPr>
          <a:lstStyle/>
          <a:p>
            <a:pPr algn="ctr"/>
            <a:r>
              <a:rPr lang="zh-CN" altLang="en-US" sz="2800" b="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sym typeface="+mn-ea"/>
              </a:rPr>
              <a:t>考官范文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h_f"/>
  <p:tag name="KSO_WM_UNIT_INDEX" val="1_3_1"/>
  <p:tag name="KSO_WM_UNIT_ID" val="diagram160163_4*m_h_f*1_3_1"/>
  <p:tag name="KSO_WM_UNIT_CLEAR" val="1"/>
  <p:tag name="KSO_WM_UNIT_LAYERLEVEL" val="1_1_1"/>
  <p:tag name="KSO_WM_UNIT_VALUE" val="35"/>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6"/>
  <p:tag name="KSO_WM_UNIT_ID" val="diagram160163_4*m_i*1_6"/>
  <p:tag name="KSO_WM_UNIT_CLEAR" val="1"/>
  <p:tag name="KSO_WM_UNIT_LAYERLEVEL" val="1_1"/>
  <p:tag name="KSO_WM_DIAGRAM_GROUP_CODE" val="m1-1"/>
  <p:tag name="KSO_WM_UNIT_TEXT_FILL_FORE_SCHEMECOLOR_INDEX" val="5"/>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3"/>
  <p:tag name="KSO_WM_UNIT_ID" val="diagram160163_4*m_i*1_3"/>
  <p:tag name="KSO_WM_UNIT_CLEAR" val="1"/>
  <p:tag name="KSO_WM_UNIT_LAYERLEVEL" val="1_1"/>
  <p:tag name="KSO_WM_DIAGRAM_GROUP_CODE" val="m1-1"/>
  <p:tag name="KSO_WM_UNIT_FILL_FORE_SCHEMECOLOR_INDEX" val="6"/>
  <p:tag name="KSO_WM_UNIT_FILL_TYPE" val="1"/>
  <p:tag name="KSO_WM_UNIT_TEXT_FILL_FORE_SCHEMECOLOR_INDEX" val="5"/>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h_f"/>
  <p:tag name="KSO_WM_UNIT_INDEX" val="1_2_1"/>
  <p:tag name="KSO_WM_UNIT_ID" val="diagram160163_4*m_h_f*1_2_1"/>
  <p:tag name="KSO_WM_UNIT_CLEAR" val="1"/>
  <p:tag name="KSO_WM_UNIT_LAYERLEVEL" val="1_1_1"/>
  <p:tag name="KSO_WM_UNIT_VALUE" val="35"/>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1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4"/>
  <p:tag name="KSO_WM_UNIT_ID" val="diagram160163_4*m_i*1_4"/>
  <p:tag name="KSO_WM_UNIT_CLEAR" val="1"/>
  <p:tag name="KSO_WM_UNIT_LAYERLEVEL" val="1_1"/>
  <p:tag name="KSO_WM_DIAGRAM_GROUP_CODE" val="m1-1"/>
  <p:tag name="KSO_WM_UNIT_TEXT_FILL_FORE_SCHEMECOLOR_INDEX" val="5"/>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1"/>
  <p:tag name="KSO_WM_UNIT_ID" val="diagram160163_4*m_i*1_1"/>
  <p:tag name="KSO_WM_UNIT_CLEAR" val="1"/>
  <p:tag name="KSO_WM_UNIT_LAYERLEVEL" val="1_1"/>
  <p:tag name="KSO_WM_DIAGRAM_GROUP_CODE" val="m1-1"/>
  <p:tag name="KSO_WM_UNIT_FILL_FORE_SCHEMECOLOR_INDEX" val="6"/>
  <p:tag name="KSO_WM_UNIT_FILL_TYPE" val="1"/>
  <p:tag name="KSO_WM_UNIT_TEXT_FILL_FORE_SCHEMECOLOR_INDEX" val="5"/>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h_f"/>
  <p:tag name="KSO_WM_UNIT_INDEX" val="1_1_1"/>
  <p:tag name="KSO_WM_UNIT_ID" val="diagram160163_4*m_h_f*1_1_1"/>
  <p:tag name="KSO_WM_UNIT_CLEAR" val="1"/>
  <p:tag name="KSO_WM_UNIT_LAYERLEVEL" val="1_1_1"/>
  <p:tag name="KSO_WM_UNIT_VALUE" val="35"/>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2"/>
  <p:tag name="KSO_WM_UNIT_ID" val="diagram160163_4*m_i*1_2"/>
  <p:tag name="KSO_WM_UNIT_CLEAR" val="1"/>
  <p:tag name="KSO_WM_UNIT_LAYERLEVEL" val="1_1"/>
  <p:tag name="KSO_WM_DIAGRAM_GROUP_CODE" val="m1-1"/>
  <p:tag name="KSO_WM_UNIT_TEXT_FILL_FORE_SCHEMECOLOR_INDEX" val="5"/>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163_4*i*1"/>
  <p:tag name="KSO_WM_TEMPLATE_CATEGORY" val="diagram"/>
  <p:tag name="KSO_WM_TEMPLATE_INDEX" val="160163"/>
  <p:tag name="KSO_WM_UNIT_INDEX" val="1"/>
</p:tagLst>
</file>

<file path=ppt/tags/tag2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2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163_4*i*8"/>
  <p:tag name="KSO_WM_TEMPLATE_CATEGORY" val="diagram"/>
  <p:tag name="KSO_WM_TEMPLATE_INDEX" val="160163"/>
  <p:tag name="KSO_WM_UNIT_INDEX" val="8"/>
</p:tagLst>
</file>

<file path=ppt/tags/tag3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3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15"/>
  <p:tag name="KSO_WM_UNIT_TYPE" val="m_h_f"/>
  <p:tag name="KSO_WM_UNIT_INDEX" val="1_1_1"/>
  <p:tag name="KSO_WM_UNIT_ID" val="diagram160015_4*m_h_f*1_1_1"/>
  <p:tag name="KSO_WM_UNIT_CLEAR" val="1"/>
  <p:tag name="KSO_WM_UNIT_LAYERLEVEL" val="1_1_1"/>
  <p:tag name="KSO_WM_UNIT_VALUE" val="25"/>
  <p:tag name="KSO_WM_UNIT_HIGHLIGHT" val="0"/>
  <p:tag name="KSO_WM_UNIT_COMPATIBLE" val="0"/>
  <p:tag name="KSO_WM_UNIT_PRESET_TEXT_INDEX" val="2"/>
  <p:tag name="KSO_WM_UNIT_PRESET_TEXT_LEN" val="10"/>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5"/>
  <p:tag name="KSO_WM_UNIT_TEXT_FILL_TYPE" val="1"/>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3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3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163_4*i*15"/>
  <p:tag name="KSO_WM_TEMPLATE_CATEGORY" val="diagram"/>
  <p:tag name="KSO_WM_TEMPLATE_INDEX" val="160163"/>
  <p:tag name="KSO_WM_UNIT_INDEX" val="15"/>
</p:tagLst>
</file>

<file path=ppt/tags/tag4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163_4*i*22"/>
  <p:tag name="KSO_WM_TEMPLATE_CATEGORY" val="diagram"/>
  <p:tag name="KSO_WM_TEMPLATE_INDEX" val="160163"/>
  <p:tag name="KSO_WM_UNIT_INDEX" val="22"/>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7"/>
  <p:tag name="KSO_WM_UNIT_ID" val="diagram160163_4*m_i*1_7"/>
  <p:tag name="KSO_WM_UNIT_CLEAR" val="1"/>
  <p:tag name="KSO_WM_UNIT_LAYERLEVEL" val="1_1"/>
  <p:tag name="KSO_WM_DIAGRAM_GROUP_CODE" val="m1-1"/>
  <p:tag name="KSO_WM_UNIT_FILL_FORE_SCHEMECOLOR_INDEX" val="6"/>
  <p:tag name="KSO_WM_UNIT_FILL_TYPE" val="1"/>
  <p:tag name="KSO_WM_UNIT_TEXT_FILL_FORE_SCHEMECOLOR_INDEX" val="5"/>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h_f"/>
  <p:tag name="KSO_WM_UNIT_INDEX" val="1_4_1"/>
  <p:tag name="KSO_WM_UNIT_ID" val="diagram160163_4*m_h_f*1_4_1"/>
  <p:tag name="KSO_WM_UNIT_CLEAR" val="1"/>
  <p:tag name="KSO_WM_UNIT_LAYERLEVEL" val="1_1_1"/>
  <p:tag name="KSO_WM_UNIT_VALUE" val="35"/>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8"/>
  <p:tag name="KSO_WM_UNIT_ID" val="diagram160163_4*m_i*1_8"/>
  <p:tag name="KSO_WM_UNIT_CLEAR" val="1"/>
  <p:tag name="KSO_WM_UNIT_LAYERLEVEL" val="1_1"/>
  <p:tag name="KSO_WM_DIAGRAM_GROUP_CODE" val="m1-1"/>
  <p:tag name="KSO_WM_UNIT_TEXT_FILL_FORE_SCHEMECOLOR_INDEX" val="5"/>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63"/>
  <p:tag name="KSO_WM_UNIT_TYPE" val="m_i"/>
  <p:tag name="KSO_WM_UNIT_INDEX" val="1_5"/>
  <p:tag name="KSO_WM_UNIT_ID" val="diagram160163_4*m_i*1_5"/>
  <p:tag name="KSO_WM_UNIT_CLEAR" val="1"/>
  <p:tag name="KSO_WM_UNIT_LAYERLEVEL" val="1_1"/>
  <p:tag name="KSO_WM_DIAGRAM_GROUP_CODE" val="m1-1"/>
  <p:tag name="KSO_WM_UNIT_FILL_FORE_SCHEMECOLOR_INDEX" val="6"/>
  <p:tag name="KSO_WM_UNIT_FILL_TYPE" val="1"/>
  <p:tag name="KSO_WM_UNIT_TEXT_FILL_FORE_SCHEMECOLOR_INDEX" val="5"/>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5726</Words>
  <Application>WPS 文字</Application>
  <PresentationFormat>自定义</PresentationFormat>
  <Paragraphs>442</Paragraphs>
  <Slides>68</Slides>
  <Notes>52</Notes>
  <HiddenSlides>0</HiddenSlides>
  <MMClips>0</MMClips>
  <ScaleCrop>false</ScaleCrop>
  <HeadingPairs>
    <vt:vector size="4" baseType="variant">
      <vt:variant>
        <vt:lpstr>主题</vt:lpstr>
      </vt:variant>
      <vt:variant>
        <vt:i4>1</vt:i4>
      </vt:variant>
      <vt:variant>
        <vt:lpstr>幻灯片标题</vt:lpstr>
      </vt:variant>
      <vt:variant>
        <vt:i4>68</vt:i4>
      </vt:variant>
    </vt:vector>
  </HeadingPairs>
  <TitlesOfParts>
    <vt:vector size="69"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词汇扩展 </vt:lpstr>
      <vt:lpstr>幻灯片 44</vt:lpstr>
      <vt:lpstr>幻灯片 45</vt:lpstr>
      <vt:lpstr>幻灯片 46</vt:lpstr>
      <vt:lpstr>个人角度</vt:lpstr>
      <vt:lpstr>公司角度</vt:lpstr>
      <vt:lpstr>社会角度</vt:lpstr>
      <vt:lpstr>幻灯片 50</vt:lpstr>
      <vt:lpstr>幻灯片 51</vt:lpstr>
      <vt:lpstr>幻灯片 52</vt:lpstr>
      <vt:lpstr>幻灯片 53</vt:lpstr>
      <vt:lpstr>Homework（完成主体段写作） </vt:lpstr>
      <vt:lpstr>Homework（完成主体段写作） </vt:lpstr>
      <vt:lpstr>Homework（完成主体段写作） </vt:lpstr>
      <vt:lpstr>Homework（完成主体段写作） </vt:lpstr>
      <vt:lpstr>幻灯片 58</vt:lpstr>
      <vt:lpstr>幻灯片 59</vt:lpstr>
      <vt:lpstr>幻灯片 60</vt:lpstr>
      <vt:lpstr>幻灯片 61</vt:lpstr>
      <vt:lpstr>幻灯片 62</vt:lpstr>
      <vt:lpstr>幻灯片 63</vt:lpstr>
      <vt:lpstr>幻灯片 64</vt:lpstr>
      <vt:lpstr>幻灯片 65</vt:lpstr>
      <vt:lpstr>幻灯片 66</vt:lpstr>
      <vt:lpstr>幻灯片 67</vt:lpstr>
      <vt:lpstr>幻灯片 68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kyle xue</dc:creator>
  <cp:lastModifiedBy>Administrator</cp:lastModifiedBy>
  <cp:revision>251</cp:revision>
  <dcterms:created xsi:type="dcterms:W3CDTF">2024-06-08T15:01:17Z</dcterms:created>
  <dcterms:modified xsi:type="dcterms:W3CDTF">2024-06-08T23:44:03Z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2052-6.5.2.8766</vt:lpwstr>
  </property>
  <property fmtid="{D5CDD505-2E9C-101B-9397-08002B2CF9AE}" pid="3" name="ICV">
    <vt:lpwstr>A6C0D628CAC0CF6EE74F6466C1816744_42</vt:lpwstr>
  </property>
</Properties>
</file>

<file path=docProps/thumbnail.jpeg>
</file>